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825" r:id="rId2"/>
    <p:sldId id="999" r:id="rId3"/>
    <p:sldId id="1592" r:id="rId4"/>
    <p:sldId id="1593" r:id="rId5"/>
    <p:sldId id="1594" r:id="rId6"/>
    <p:sldId id="1595" r:id="rId7"/>
    <p:sldId id="1596" r:id="rId8"/>
    <p:sldId id="1597" r:id="rId9"/>
    <p:sldId id="1598" r:id="rId10"/>
    <p:sldId id="1599" r:id="rId11"/>
    <p:sldId id="1600" r:id="rId12"/>
    <p:sldId id="1601" r:id="rId13"/>
    <p:sldId id="1602" r:id="rId14"/>
    <p:sldId id="1603" r:id="rId15"/>
    <p:sldId id="1604" r:id="rId16"/>
    <p:sldId id="1605" r:id="rId17"/>
    <p:sldId id="1606" r:id="rId18"/>
    <p:sldId id="1607" r:id="rId19"/>
    <p:sldId id="1608" r:id="rId20"/>
    <p:sldId id="1609" r:id="rId21"/>
    <p:sldId id="1610" r:id="rId22"/>
    <p:sldId id="1611" r:id="rId23"/>
    <p:sldId id="1612" r:id="rId24"/>
    <p:sldId id="1613" r:id="rId25"/>
    <p:sldId id="1614" r:id="rId26"/>
    <p:sldId id="1615" r:id="rId27"/>
    <p:sldId id="1616" r:id="rId28"/>
    <p:sldId id="1617" r:id="rId29"/>
    <p:sldId id="1618" r:id="rId30"/>
    <p:sldId id="1619" r:id="rId31"/>
    <p:sldId id="1620" r:id="rId32"/>
    <p:sldId id="1621" r:id="rId33"/>
    <p:sldId id="1622" r:id="rId34"/>
    <p:sldId id="1623" r:id="rId35"/>
    <p:sldId id="1624" r:id="rId36"/>
    <p:sldId id="1625" r:id="rId37"/>
    <p:sldId id="1626" r:id="rId38"/>
    <p:sldId id="1627" r:id="rId39"/>
    <p:sldId id="1628" r:id="rId40"/>
    <p:sldId id="1629" r:id="rId41"/>
    <p:sldId id="1630" r:id="rId42"/>
    <p:sldId id="1631" r:id="rId43"/>
    <p:sldId id="1632" r:id="rId44"/>
    <p:sldId id="1633" r:id="rId45"/>
    <p:sldId id="1634" r:id="rId46"/>
    <p:sldId id="1635" r:id="rId47"/>
    <p:sldId id="1636" r:id="rId48"/>
    <p:sldId id="1637" r:id="rId49"/>
    <p:sldId id="1638" r:id="rId50"/>
    <p:sldId id="1639" r:id="rId51"/>
    <p:sldId id="1640" r:id="rId5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p:scale>
          <a:sx n="71" d="100"/>
          <a:sy n="71" d="100"/>
        </p:scale>
        <p:origin x="-108" y="330"/>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MENORAH: </a:t>
            </a:r>
            <a:r>
              <a:rPr lang="he-IL" sz="5400" dirty="0" smtClean="0"/>
              <a:t>יהושע</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9600" i="1" dirty="0" smtClean="0">
                <a:solidFill>
                  <a:srgbClr val="004821"/>
                </a:solidFill>
              </a:rPr>
              <a:t>“I am the vine, you are the branches. He who stays in Me, and I in him, he bears much fruit. Because without Me you are able to do naught! </a:t>
            </a:r>
            <a:r>
              <a:rPr lang="en-ZA" sz="9600" b="1" i="1" dirty="0" smtClean="0">
                <a:solidFill>
                  <a:srgbClr val="004821"/>
                </a:solidFill>
              </a:rPr>
              <a:t>(John 15:5)</a:t>
            </a:r>
          </a:p>
          <a:p>
            <a:r>
              <a:rPr lang="en-ZA" sz="9600" dirty="0" smtClean="0"/>
              <a:t>This is a perfect picture of the Menorah, which has a central trunk with six (the number representing man) branches growing out of the trunk. </a:t>
            </a:r>
            <a:r>
              <a:rPr lang="en-ZA" sz="9600" i="1" dirty="0" smtClean="0">
                <a:solidFill>
                  <a:srgbClr val="004821"/>
                </a:solidFill>
              </a:rPr>
              <a:t>“You are the light of the world. It is impossible for a city to be hidden on a mountain. “Nor do they light a lamp and put it under a basket, but on a </a:t>
            </a:r>
            <a:r>
              <a:rPr lang="en-ZA" sz="9600" i="1" dirty="0" err="1" smtClean="0">
                <a:solidFill>
                  <a:srgbClr val="004821"/>
                </a:solidFill>
              </a:rPr>
              <a:t>lampstand</a:t>
            </a:r>
            <a:r>
              <a:rPr lang="en-ZA" sz="9600" i="1" dirty="0" smtClean="0">
                <a:solidFill>
                  <a:srgbClr val="004821"/>
                </a:solidFill>
              </a:rPr>
              <a:t>, and it shines to all those in the house</a:t>
            </a:r>
            <a:r>
              <a:rPr lang="en-ZA" sz="9600" b="1" i="1" dirty="0" smtClean="0">
                <a:solidFill>
                  <a:srgbClr val="004821"/>
                </a:solidFill>
              </a:rPr>
              <a:t>. (Matthew 5:14-15)</a:t>
            </a:r>
          </a:p>
          <a:p>
            <a:r>
              <a:rPr lang="en-ZA" sz="9600" dirty="0" smtClean="0"/>
              <a:t>Apostle Paul makes reference in Romans 11, as representing the Tree of Life (which ultimately represents </a:t>
            </a:r>
            <a:r>
              <a:rPr lang="he-IL" sz="9600" dirty="0" smtClean="0"/>
              <a:t>יהושע</a:t>
            </a:r>
            <a:r>
              <a:rPr lang="en-ZA" sz="9600" dirty="0" smtClean="0"/>
              <a:t>) into which all must be grafted if they are to be part the spiritual body of </a:t>
            </a:r>
            <a:r>
              <a:rPr lang="he-IL" sz="9600" dirty="0" smtClean="0"/>
              <a:t>יהושע</a:t>
            </a:r>
            <a:r>
              <a:rPr lang="en-ZA" sz="9600" dirty="0" smtClean="0"/>
              <a:t> and have his eternal life.</a:t>
            </a:r>
          </a:p>
          <a:p>
            <a:r>
              <a:rPr lang="en-ZA" sz="9600" b="1" dirty="0" smtClean="0"/>
              <a:t>SYMBOL OF WORSHIP:  </a:t>
            </a:r>
            <a:r>
              <a:rPr lang="en-ZA" sz="9600" dirty="0" smtClean="0"/>
              <a:t>When we lift our hands it is a sign of surrender and worship. By doing this we are acting out what we are—a lamp stand to the world radiating forth the good news of the truth and love of </a:t>
            </a:r>
            <a:r>
              <a:rPr lang="he-IL" sz="9600" dirty="0" smtClean="0"/>
              <a:t>יהושע</a:t>
            </a:r>
            <a:r>
              <a:rPr lang="en-ZA" sz="9600" dirty="0" smtClean="0"/>
              <a:t>.</a:t>
            </a:r>
          </a:p>
          <a:p>
            <a:endParaRPr lang="en-US" dirty="0" smtClean="0"/>
          </a:p>
          <a:p>
            <a:endParaRPr lang="en-ZA" dirty="0" smtClean="0"/>
          </a:p>
          <a:p>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MENORAH: ZECHARIAH</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ctr">
              <a:lnSpc>
                <a:spcPts val="2400"/>
              </a:lnSpc>
            </a:pPr>
            <a:r>
              <a:rPr lang="en-ZA" sz="2400" b="0" i="1" dirty="0" smtClean="0">
                <a:solidFill>
                  <a:srgbClr val="004821"/>
                </a:solidFill>
              </a:rPr>
              <a:t> ‘Now listen, </a:t>
            </a:r>
            <a:r>
              <a:rPr lang="en-ZA" sz="2400" b="0" i="1" dirty="0" err="1" smtClean="0">
                <a:solidFill>
                  <a:srgbClr val="004821"/>
                </a:solidFill>
              </a:rPr>
              <a:t>Yehoshua</a:t>
            </a:r>
            <a:r>
              <a:rPr lang="en-ZA" sz="2400" b="0" i="1" dirty="0" smtClean="0">
                <a:solidFill>
                  <a:srgbClr val="004821"/>
                </a:solidFill>
              </a:rPr>
              <a:t> the high priest, you and your companions who sit before you, for they are men of symbol. For look, I am bringing forth My Servant – the </a:t>
            </a:r>
            <a:r>
              <a:rPr lang="en-ZA" sz="2400" i="1" dirty="0" smtClean="0">
                <a:solidFill>
                  <a:srgbClr val="004821"/>
                </a:solidFill>
              </a:rPr>
              <a:t>Branch</a:t>
            </a:r>
            <a:r>
              <a:rPr lang="en-ZA" sz="2400" b="0" i="1" baseline="30000" dirty="0" smtClean="0">
                <a:solidFill>
                  <a:srgbClr val="004821"/>
                </a:solidFill>
              </a:rPr>
              <a:t>.</a:t>
            </a:r>
            <a:r>
              <a:rPr lang="en-ZA" sz="2400" b="0" i="1" dirty="0" smtClean="0">
                <a:solidFill>
                  <a:srgbClr val="004821"/>
                </a:solidFill>
              </a:rPr>
              <a:t> ‘See the stone which I have put before </a:t>
            </a:r>
            <a:r>
              <a:rPr lang="en-ZA" sz="2400" b="0" i="1" dirty="0" err="1" smtClean="0">
                <a:solidFill>
                  <a:srgbClr val="004821"/>
                </a:solidFill>
              </a:rPr>
              <a:t>Yehoshua</a:t>
            </a:r>
            <a:r>
              <a:rPr lang="en-ZA" sz="2400" b="0" i="1" dirty="0" smtClean="0">
                <a:solidFill>
                  <a:srgbClr val="004821"/>
                </a:solidFill>
              </a:rPr>
              <a:t>: on one stone are </a:t>
            </a:r>
            <a:r>
              <a:rPr lang="en-ZA" sz="2400" i="1" dirty="0" smtClean="0">
                <a:solidFill>
                  <a:srgbClr val="004821"/>
                </a:solidFill>
              </a:rPr>
              <a:t>seven eyes</a:t>
            </a:r>
            <a:r>
              <a:rPr lang="en-ZA" sz="2400" b="0" i="1" dirty="0" smtClean="0">
                <a:solidFill>
                  <a:srgbClr val="004821"/>
                </a:solidFill>
              </a:rPr>
              <a:t>. See, I am engraving its inscription,’ declares </a:t>
            </a:r>
            <a:r>
              <a:rPr lang="he-IL" sz="2400" b="0" i="1" dirty="0" smtClean="0">
                <a:solidFill>
                  <a:srgbClr val="004821"/>
                </a:solidFill>
              </a:rPr>
              <a:t>יהוה</a:t>
            </a:r>
            <a:r>
              <a:rPr lang="en-ZA" sz="2400" b="0" i="1" dirty="0" smtClean="0">
                <a:solidFill>
                  <a:srgbClr val="004821"/>
                </a:solidFill>
              </a:rPr>
              <a:t> of hosts, ‘….  ‘In that day,’ declares </a:t>
            </a:r>
            <a:r>
              <a:rPr lang="he-IL" sz="2400" b="0" i="1" dirty="0" smtClean="0">
                <a:solidFill>
                  <a:srgbClr val="004821"/>
                </a:solidFill>
              </a:rPr>
              <a:t>יהוה</a:t>
            </a:r>
            <a:r>
              <a:rPr lang="en-ZA" sz="2400" b="0" i="1" dirty="0" smtClean="0">
                <a:solidFill>
                  <a:srgbClr val="004821"/>
                </a:solidFill>
              </a:rPr>
              <a:t> of hosts, ‘you shall invite one another, under the vine and under the fig tree.’ ”….“What do you see?” So I said, “I have looked, and see: a </a:t>
            </a:r>
            <a:r>
              <a:rPr lang="en-ZA" sz="2400" b="0" i="1" dirty="0" err="1" smtClean="0">
                <a:solidFill>
                  <a:srgbClr val="004821"/>
                </a:solidFill>
              </a:rPr>
              <a:t>lampstand</a:t>
            </a:r>
            <a:r>
              <a:rPr lang="en-ZA" sz="2400" b="0" i="1" dirty="0" smtClean="0">
                <a:solidFill>
                  <a:srgbClr val="004821"/>
                </a:solidFill>
              </a:rPr>
              <a:t> all of gold with a bowl on top of it, and on the stand </a:t>
            </a:r>
            <a:r>
              <a:rPr lang="en-ZA" sz="2400" i="1" dirty="0" smtClean="0">
                <a:solidFill>
                  <a:srgbClr val="004821"/>
                </a:solidFill>
              </a:rPr>
              <a:t>seven lamps with seven spouts </a:t>
            </a:r>
            <a:r>
              <a:rPr lang="en-ZA" sz="2400" b="0" i="1" dirty="0" smtClean="0">
                <a:solidFill>
                  <a:srgbClr val="004821"/>
                </a:solidFill>
              </a:rPr>
              <a:t>to the seven lamps. “And </a:t>
            </a:r>
            <a:r>
              <a:rPr lang="en-ZA" sz="2400" i="1" dirty="0" smtClean="0">
                <a:solidFill>
                  <a:srgbClr val="004821"/>
                </a:solidFill>
              </a:rPr>
              <a:t>two olive trees </a:t>
            </a:r>
            <a:r>
              <a:rPr lang="en-ZA" sz="2400" b="0" i="1" dirty="0" smtClean="0">
                <a:solidFill>
                  <a:srgbClr val="004821"/>
                </a:solidFill>
              </a:rPr>
              <a:t>are by it, one at the right of the bowl and the other at its left.” …“What are these, my master?”  …‘Not by might nor by power, but by </a:t>
            </a:r>
            <a:r>
              <a:rPr lang="en-ZA" sz="2400" i="1" dirty="0" smtClean="0">
                <a:solidFill>
                  <a:srgbClr val="004821"/>
                </a:solidFill>
              </a:rPr>
              <a:t>My Spirit</a:t>
            </a:r>
            <a:r>
              <a:rPr lang="en-ZA" sz="2400" b="0" i="1" dirty="0" smtClean="0">
                <a:solidFill>
                  <a:srgbClr val="004821"/>
                </a:solidFill>
              </a:rPr>
              <a:t>,’ said </a:t>
            </a:r>
            <a:r>
              <a:rPr lang="he-IL" sz="2400" b="0" i="1" dirty="0" smtClean="0">
                <a:solidFill>
                  <a:srgbClr val="004821"/>
                </a:solidFill>
              </a:rPr>
              <a:t>יהוה</a:t>
            </a:r>
            <a:r>
              <a:rPr lang="en-ZA" sz="2400" b="0" i="1" dirty="0" smtClean="0">
                <a:solidFill>
                  <a:srgbClr val="004821"/>
                </a:solidFill>
              </a:rPr>
              <a:t> of hosts. These seven are the eyes of </a:t>
            </a:r>
            <a:r>
              <a:rPr lang="he-IL" sz="2400" b="0" i="1" dirty="0" smtClean="0">
                <a:solidFill>
                  <a:srgbClr val="004821"/>
                </a:solidFill>
              </a:rPr>
              <a:t>יהוה</a:t>
            </a:r>
            <a:r>
              <a:rPr lang="en-ZA" sz="2400" b="0" i="1" dirty="0" smtClean="0">
                <a:solidFill>
                  <a:srgbClr val="004821"/>
                </a:solidFill>
              </a:rPr>
              <a:t>, which diligently search throughout all the earth.” “What are these two olive trees, ..?”  ….“These are the </a:t>
            </a:r>
            <a:r>
              <a:rPr lang="en-ZA" sz="2400" i="1" dirty="0" smtClean="0">
                <a:solidFill>
                  <a:srgbClr val="004821"/>
                </a:solidFill>
              </a:rPr>
              <a:t>two anointed ones</a:t>
            </a:r>
            <a:r>
              <a:rPr lang="en-ZA" sz="2400" b="0" i="1" dirty="0" smtClean="0">
                <a:solidFill>
                  <a:srgbClr val="004821"/>
                </a:solidFill>
              </a:rPr>
              <a:t>, who stand beside the Master</a:t>
            </a:r>
            <a:r>
              <a:rPr lang="en-ZA" sz="2400" b="0" i="1" baseline="30000" dirty="0" smtClean="0">
                <a:solidFill>
                  <a:srgbClr val="004821"/>
                </a:solidFill>
              </a:rPr>
              <a:t>1</a:t>
            </a:r>
            <a:r>
              <a:rPr lang="en-ZA" sz="2400" b="0" i="1" dirty="0" smtClean="0">
                <a:solidFill>
                  <a:srgbClr val="004821"/>
                </a:solidFill>
              </a:rPr>
              <a:t> of all the earth.” </a:t>
            </a:r>
            <a:r>
              <a:rPr lang="en-ZA" sz="2400" b="1" i="1" dirty="0" smtClean="0">
                <a:solidFill>
                  <a:srgbClr val="004821"/>
                </a:solidFill>
              </a:rPr>
              <a:t>(</a:t>
            </a:r>
            <a:r>
              <a:rPr lang="en-ZA" b="1" i="1" dirty="0" smtClean="0">
                <a:solidFill>
                  <a:srgbClr val="004821"/>
                </a:solidFill>
              </a:rPr>
              <a:t>Zechariah 3:8-4:14)</a:t>
            </a:r>
            <a:endParaRPr lang="en-ZA" sz="2400" b="1" i="1" dirty="0" smtClean="0">
              <a:solidFill>
                <a:srgbClr val="00482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MENORAH: TWO WITNESSES</a:t>
            </a:r>
            <a:endParaRPr lang="en-ZA" dirty="0"/>
          </a:p>
        </p:txBody>
      </p:sp>
      <p:sp>
        <p:nvSpPr>
          <p:cNvPr id="3" name="Content Placeholder 2"/>
          <p:cNvSpPr>
            <a:spLocks noGrp="1"/>
          </p:cNvSpPr>
          <p:nvPr>
            <p:ph idx="1"/>
          </p:nvPr>
        </p:nvSpPr>
        <p:spPr/>
        <p:txBody>
          <a:bodyPr>
            <a:noAutofit/>
          </a:bodyPr>
          <a:lstStyle/>
          <a:p>
            <a:pPr algn="just">
              <a:lnSpc>
                <a:spcPts val="2300"/>
              </a:lnSpc>
            </a:pPr>
            <a:r>
              <a:rPr lang="en-ZA" sz="2400" b="0" i="1" dirty="0" smtClean="0">
                <a:solidFill>
                  <a:srgbClr val="004821"/>
                </a:solidFill>
              </a:rPr>
              <a:t>Only two returned with a good report of the promised land: Caleb, from the tribe of Judah; and Joshua, from the tribe of Ephraim </a:t>
            </a:r>
            <a:r>
              <a:rPr lang="en-ZA" sz="2400" b="1" i="1" dirty="0" smtClean="0">
                <a:solidFill>
                  <a:srgbClr val="004821"/>
                </a:solidFill>
              </a:rPr>
              <a:t>(Num 13:2, 6, 8).</a:t>
            </a:r>
            <a:r>
              <a:rPr lang="en-ZA" sz="2400" b="1" i="1" dirty="0" smtClean="0"/>
              <a:t> </a:t>
            </a:r>
            <a:r>
              <a:rPr lang="en-ZA" sz="2400" b="0" dirty="0" smtClean="0"/>
              <a:t>Thus, the first example of two witnesses were a </a:t>
            </a:r>
            <a:r>
              <a:rPr lang="en-ZA" sz="2400" b="0" dirty="0" err="1" smtClean="0"/>
              <a:t>Judahite</a:t>
            </a:r>
            <a:r>
              <a:rPr lang="en-ZA" sz="2400" b="0" dirty="0" smtClean="0"/>
              <a:t> and an </a:t>
            </a:r>
            <a:r>
              <a:rPr lang="en-ZA" sz="2400" b="0" dirty="0" err="1" smtClean="0"/>
              <a:t>Ephraimite</a:t>
            </a:r>
            <a:r>
              <a:rPr lang="en-ZA" sz="2400" b="0" dirty="0" smtClean="0"/>
              <a:t>.</a:t>
            </a:r>
          </a:p>
          <a:p>
            <a:pPr>
              <a:lnSpc>
                <a:spcPts val="2300"/>
              </a:lnSpc>
            </a:pPr>
            <a:r>
              <a:rPr lang="en-ZA" sz="2400" b="0" dirty="0" err="1" smtClean="0"/>
              <a:t>Lampstands</a:t>
            </a:r>
            <a:r>
              <a:rPr lang="en-ZA" sz="2400" b="0" dirty="0" smtClean="0"/>
              <a:t> are said to be congregations (</a:t>
            </a:r>
            <a:r>
              <a:rPr lang="en-ZA" sz="2400" b="0" dirty="0" err="1" smtClean="0"/>
              <a:t>ekklesias</a:t>
            </a:r>
            <a:r>
              <a:rPr lang="en-ZA" sz="2400" b="0" dirty="0" smtClean="0"/>
              <a:t>), thus they are two congregations of called out ones </a:t>
            </a:r>
            <a:r>
              <a:rPr lang="en-ZA" sz="2400" dirty="0" smtClean="0"/>
              <a:t>(Rev 11:3, 4; 1:20). </a:t>
            </a:r>
            <a:r>
              <a:rPr lang="en-ZA" sz="2400" b="0" dirty="0" smtClean="0"/>
              <a:t>Metaphorically, the two witnesses are two anointed olive trees who speak for the God [or Elohim] of Israel. Judaism and Christianity are the only two religions on earth that give testimony about Him. Although the people of Islam claim to follow Abraham’s God, </a:t>
            </a:r>
            <a:r>
              <a:rPr lang="he-IL" dirty="0" smtClean="0"/>
              <a:t>יהוה</a:t>
            </a:r>
            <a:r>
              <a:rPr lang="en-ZA" sz="2400" b="0" dirty="0" smtClean="0"/>
              <a:t> calls Himself </a:t>
            </a:r>
            <a:r>
              <a:rPr lang="en-ZA" sz="2400" b="0" i="1" dirty="0" smtClean="0">
                <a:solidFill>
                  <a:srgbClr val="004821"/>
                </a:solidFill>
              </a:rPr>
              <a:t>“The [Elohim] of Abraham, Isaac, and Jacob” </a:t>
            </a:r>
            <a:r>
              <a:rPr lang="en-ZA" sz="2400" i="1" dirty="0" smtClean="0">
                <a:solidFill>
                  <a:srgbClr val="004821"/>
                </a:solidFill>
              </a:rPr>
              <a:t>(</a:t>
            </a:r>
            <a:r>
              <a:rPr lang="en-ZA" sz="2400" i="1" dirty="0" err="1" smtClean="0">
                <a:solidFill>
                  <a:srgbClr val="004821"/>
                </a:solidFill>
              </a:rPr>
              <a:t>Exod</a:t>
            </a:r>
            <a:r>
              <a:rPr lang="en-ZA" sz="2400" i="1" dirty="0" smtClean="0">
                <a:solidFill>
                  <a:srgbClr val="004821"/>
                </a:solidFill>
              </a:rPr>
              <a:t> 3:16; Acts 3:13)</a:t>
            </a:r>
            <a:r>
              <a:rPr lang="en-ZA" sz="2400" b="0" i="1" dirty="0" smtClean="0">
                <a:solidFill>
                  <a:srgbClr val="004821"/>
                </a:solidFill>
              </a:rPr>
              <a:t>. </a:t>
            </a:r>
            <a:r>
              <a:rPr lang="en-ZA" sz="2400" b="0" dirty="0" smtClean="0"/>
              <a:t>Islam denies that Isaac and Jacob are Abraham’s heirs, and instead claims that Ishmael is Abraham’s true heir. </a:t>
            </a:r>
          </a:p>
          <a:p>
            <a:pPr>
              <a:lnSpc>
                <a:spcPts val="2300"/>
              </a:lnSpc>
            </a:pPr>
            <a:r>
              <a:rPr lang="en-ZA" sz="2400" b="0" dirty="0" smtClean="0"/>
              <a:t>Our Father is now calling forth two congregations. They are the </a:t>
            </a:r>
            <a:r>
              <a:rPr lang="en-ZA" sz="2400" b="0" i="1" dirty="0" smtClean="0"/>
              <a:t>“two sticks”</a:t>
            </a:r>
            <a:r>
              <a:rPr lang="en-ZA" sz="2400" b="0" dirty="0" smtClean="0"/>
              <a:t> that are presently being made </a:t>
            </a:r>
            <a:r>
              <a:rPr lang="en-ZA" sz="2400" b="0" i="1" dirty="0" smtClean="0">
                <a:solidFill>
                  <a:srgbClr val="004821"/>
                </a:solidFill>
              </a:rPr>
              <a:t>“one in His hand” </a:t>
            </a:r>
            <a:r>
              <a:rPr lang="en-ZA" sz="2400" i="1" dirty="0" smtClean="0">
                <a:solidFill>
                  <a:srgbClr val="004821"/>
                </a:solidFill>
              </a:rPr>
              <a:t>(Ezek 37:15–28).</a:t>
            </a:r>
            <a:r>
              <a:rPr lang="en-ZA" sz="2400" dirty="0" smtClean="0"/>
              <a:t> </a:t>
            </a:r>
            <a:r>
              <a:rPr lang="en-ZA" sz="2400" b="0" dirty="0" smtClean="0"/>
              <a:t>They are Judah and Ephraim.</a:t>
            </a:r>
          </a:p>
          <a:p>
            <a:endParaRPr lang="en-ZA"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OUR MENORAH </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9600" dirty="0" smtClean="0"/>
              <a:t>It was the duty of the High Priest to light the lamp. </a:t>
            </a:r>
            <a:r>
              <a:rPr lang="he-IL" sz="9600" dirty="0" smtClean="0"/>
              <a:t>הושע</a:t>
            </a:r>
            <a:r>
              <a:rPr lang="en-ZA" sz="9600" dirty="0" smtClean="0"/>
              <a:t> is our High Priest. It is His life that lights our lamps:</a:t>
            </a:r>
          </a:p>
          <a:p>
            <a:pPr algn="ctr">
              <a:lnSpc>
                <a:spcPts val="2100"/>
              </a:lnSpc>
            </a:pPr>
            <a:r>
              <a:rPr lang="en-ZA" sz="9600" i="1" dirty="0" smtClean="0">
                <a:solidFill>
                  <a:srgbClr val="004821"/>
                </a:solidFill>
              </a:rPr>
              <a:t>In the beginning was the Word, and the Word was with Elohim, and the Word was Elohim. He was in the beginning with Elohim. All came to be through Him, and without Him not even one came to be that came to be. In Him was life, and the life was the light of men. </a:t>
            </a:r>
            <a:r>
              <a:rPr lang="en-ZA" sz="9600" b="1" i="1" dirty="0" smtClean="0">
                <a:solidFill>
                  <a:srgbClr val="004821"/>
                </a:solidFill>
              </a:rPr>
              <a:t>(John 1:1-4)</a:t>
            </a:r>
          </a:p>
          <a:p>
            <a:pPr>
              <a:lnSpc>
                <a:spcPts val="2100"/>
              </a:lnSpc>
            </a:pPr>
            <a:r>
              <a:rPr lang="en-ZA" sz="9600" dirty="0" smtClean="0"/>
              <a:t>And here are our instructions once our lamp is lit:</a:t>
            </a:r>
          </a:p>
          <a:p>
            <a:pPr algn="ctr">
              <a:lnSpc>
                <a:spcPts val="2100"/>
              </a:lnSpc>
            </a:pPr>
            <a:r>
              <a:rPr lang="en-ZA" sz="9600" i="1" dirty="0" smtClean="0">
                <a:solidFill>
                  <a:srgbClr val="004821"/>
                </a:solidFill>
              </a:rPr>
              <a:t>“You are the light of the world. It is impossible for a city to be hidden on a mountain. “Nor do they light a lamp and put it under a basket, but on a </a:t>
            </a:r>
            <a:r>
              <a:rPr lang="en-ZA" sz="9600" i="1" dirty="0" err="1" smtClean="0">
                <a:solidFill>
                  <a:srgbClr val="004821"/>
                </a:solidFill>
              </a:rPr>
              <a:t>lampstand</a:t>
            </a:r>
            <a:r>
              <a:rPr lang="en-ZA" sz="9600" i="1" dirty="0" smtClean="0">
                <a:solidFill>
                  <a:srgbClr val="004821"/>
                </a:solidFill>
              </a:rPr>
              <a:t>, and it shines to all those in the house. “Let your light so shine before men, so that they see your good works and praise your Father who is in the heavens</a:t>
            </a:r>
            <a:r>
              <a:rPr lang="en-ZA" sz="9600" b="1" i="1" dirty="0" smtClean="0">
                <a:solidFill>
                  <a:srgbClr val="004821"/>
                </a:solidFill>
              </a:rPr>
              <a:t>. (Matthew 5:14-16) </a:t>
            </a:r>
          </a:p>
          <a:p>
            <a:pPr>
              <a:lnSpc>
                <a:spcPts val="2100"/>
              </a:lnSpc>
            </a:pPr>
            <a:r>
              <a:rPr lang="en-ZA" sz="9600" dirty="0" smtClean="0"/>
              <a:t>The light should remain on the </a:t>
            </a:r>
            <a:r>
              <a:rPr lang="en-ZA" sz="9600" dirty="0" err="1" smtClean="0"/>
              <a:t>lampstand</a:t>
            </a:r>
            <a:r>
              <a:rPr lang="en-ZA" sz="9600" dirty="0" smtClean="0"/>
              <a:t>. We must listen lest our High Priest follows through with His warning to remove our </a:t>
            </a:r>
            <a:r>
              <a:rPr lang="en-ZA" sz="9600" dirty="0" err="1" smtClean="0"/>
              <a:t>lampstand</a:t>
            </a:r>
            <a:r>
              <a:rPr lang="en-ZA" sz="9600" dirty="0" smtClean="0"/>
              <a:t>: </a:t>
            </a:r>
            <a:r>
              <a:rPr lang="en-ZA" sz="9600" i="1" dirty="0" smtClean="0">
                <a:solidFill>
                  <a:srgbClr val="004821"/>
                </a:solidFill>
              </a:rPr>
              <a:t>For the command is a lamp, And the Torah a light, And reproofs of discipline a way of life, </a:t>
            </a:r>
            <a:r>
              <a:rPr lang="en-ZA" sz="9600" b="1" i="1" dirty="0" smtClean="0">
                <a:solidFill>
                  <a:srgbClr val="004821"/>
                </a:solidFill>
              </a:rPr>
              <a:t>(Proverbs 6:23)</a:t>
            </a:r>
          </a:p>
          <a:p>
            <a:pPr>
              <a:lnSpc>
                <a:spcPts val="2100"/>
              </a:lnSpc>
            </a:pPr>
            <a:endParaRPr lang="en-ZA" sz="9600" dirty="0" smtClean="0"/>
          </a:p>
          <a:p>
            <a:endParaRPr lang="en-ZA" i="1" dirty="0" smtClean="0">
              <a:solidFill>
                <a:srgbClr val="004821"/>
              </a:solidFill>
            </a:endParaRP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ORDINATION OF LEVITES</a:t>
            </a:r>
            <a:endParaRPr lang="en-ZA" dirty="0"/>
          </a:p>
        </p:txBody>
      </p:sp>
      <p:sp>
        <p:nvSpPr>
          <p:cNvPr id="3" name="Content Placeholder 2"/>
          <p:cNvSpPr>
            <a:spLocks noGrp="1"/>
          </p:cNvSpPr>
          <p:nvPr>
            <p:ph idx="1"/>
          </p:nvPr>
        </p:nvSpPr>
        <p:spPr/>
        <p:txBody>
          <a:bodyPr>
            <a:noAutofit/>
          </a:bodyPr>
          <a:lstStyle/>
          <a:p>
            <a:pPr algn="ctr">
              <a:lnSpc>
                <a:spcPts val="2400"/>
              </a:lnSpc>
            </a:pPr>
            <a:r>
              <a:rPr lang="en-ZA" sz="2400" i="1" dirty="0" smtClean="0">
                <a:solidFill>
                  <a:srgbClr val="004821"/>
                </a:solidFill>
              </a:rPr>
              <a:t>Numbers 8:5-26</a:t>
            </a:r>
            <a:r>
              <a:rPr lang="en-ZA" sz="2400" b="0" i="1" dirty="0" smtClean="0">
                <a:solidFill>
                  <a:srgbClr val="004821"/>
                </a:solidFill>
              </a:rPr>
              <a:t>….</a:t>
            </a:r>
            <a:r>
              <a:rPr lang="en-ZA" i="1" dirty="0" smtClean="0">
                <a:solidFill>
                  <a:srgbClr val="004821"/>
                </a:solidFill>
              </a:rPr>
              <a:t> and the children of </a:t>
            </a:r>
            <a:r>
              <a:rPr lang="en-ZA" i="1" dirty="0" err="1" smtClean="0">
                <a:solidFill>
                  <a:srgbClr val="004821"/>
                </a:solidFill>
              </a:rPr>
              <a:t>Yisra’ĕl</a:t>
            </a:r>
            <a:r>
              <a:rPr lang="en-ZA" i="1" dirty="0" smtClean="0">
                <a:solidFill>
                  <a:srgbClr val="004821"/>
                </a:solidFill>
              </a:rPr>
              <a:t> shall lay their hands on the </a:t>
            </a:r>
            <a:r>
              <a:rPr lang="en-ZA" i="1" dirty="0" err="1" smtClean="0">
                <a:solidFill>
                  <a:srgbClr val="004821"/>
                </a:solidFill>
              </a:rPr>
              <a:t>Lĕwites</a:t>
            </a:r>
            <a:r>
              <a:rPr lang="en-ZA" i="1" dirty="0" smtClean="0">
                <a:solidFill>
                  <a:srgbClr val="004821"/>
                </a:solidFill>
              </a:rPr>
              <a:t>, </a:t>
            </a:r>
            <a:r>
              <a:rPr lang="en-ZA" sz="2400" b="0" i="1" dirty="0" smtClean="0">
                <a:solidFill>
                  <a:srgbClr val="004821"/>
                </a:solidFill>
              </a:rPr>
              <a:t>…</a:t>
            </a:r>
            <a:endParaRPr lang="en-ZA" sz="2400" b="0" dirty="0" smtClean="0">
              <a:solidFill>
                <a:srgbClr val="004821"/>
              </a:solidFill>
            </a:endParaRPr>
          </a:p>
          <a:p>
            <a:pPr algn="just">
              <a:lnSpc>
                <a:spcPts val="2400"/>
              </a:lnSpc>
            </a:pPr>
            <a:r>
              <a:rPr lang="en-ZA" sz="2400" b="0" dirty="0" smtClean="0"/>
              <a:t>The Levites were separated and ordained in the wilderness to: </a:t>
            </a:r>
          </a:p>
          <a:p>
            <a:pPr marL="457200" indent="-457200" algn="just">
              <a:lnSpc>
                <a:spcPts val="2400"/>
              </a:lnSpc>
              <a:buFont typeface="+mj-lt"/>
              <a:buAutoNum type="arabicPeriod"/>
            </a:pPr>
            <a:r>
              <a:rPr lang="en-ZA" sz="2400" b="0" dirty="0" smtClean="0"/>
              <a:t>Stand in for the first-born of Israel;</a:t>
            </a:r>
          </a:p>
          <a:p>
            <a:pPr marL="457200" indent="-457200" algn="just">
              <a:lnSpc>
                <a:spcPts val="2400"/>
              </a:lnSpc>
              <a:buFont typeface="+mj-lt"/>
              <a:buAutoNum type="arabicPeriod"/>
            </a:pPr>
            <a:r>
              <a:rPr lang="en-ZA" sz="2400" b="0" dirty="0" smtClean="0"/>
              <a:t>To help the priests with the burden of Tabernacle service; </a:t>
            </a:r>
          </a:p>
          <a:p>
            <a:pPr marL="457200" indent="-457200" algn="just">
              <a:lnSpc>
                <a:spcPts val="2400"/>
              </a:lnSpc>
              <a:buFont typeface="+mj-lt"/>
              <a:buAutoNum type="arabicPeriod"/>
            </a:pPr>
            <a:r>
              <a:rPr lang="en-ZA" sz="2400" b="0" dirty="0" smtClean="0"/>
              <a:t>To be distinctly assigned to the official ministry of keeping charge of the Sanctuary, and solemnly charged and set apart to a life of ministry within the congregation of Israel. </a:t>
            </a:r>
          </a:p>
          <a:p>
            <a:pPr>
              <a:lnSpc>
                <a:spcPts val="2400"/>
              </a:lnSpc>
            </a:pPr>
            <a:r>
              <a:rPr lang="en-ZA" dirty="0" smtClean="0"/>
              <a:t>And He Himself gave some as emissaries, and some as prophets, and some as evangelists, and some as shepherds and teachers for the perfecting of the set-apart ones, to the work of service to a building up of the body of the Messiah, (Ephesians 4:11-12)</a:t>
            </a:r>
          </a:p>
          <a:p>
            <a:pPr algn="just">
              <a:lnSpc>
                <a:spcPts val="2400"/>
              </a:lnSpc>
            </a:pPr>
            <a:r>
              <a:rPr lang="en-ZA" sz="2400" b="0" dirty="0" smtClean="0"/>
              <a:t>The </a:t>
            </a:r>
            <a:r>
              <a:rPr lang="en-ZA" sz="2400" b="0" i="1" dirty="0" smtClean="0"/>
              <a:t>laying on of hands </a:t>
            </a:r>
            <a:r>
              <a:rPr lang="en-ZA" sz="2400" b="0" dirty="0" smtClean="0"/>
              <a:t>entails the assumption of mutual responsibilities on behalf of the participating parties. </a:t>
            </a:r>
          </a:p>
          <a:p>
            <a:pPr algn="just">
              <a:lnSpc>
                <a:spcPts val="2400"/>
              </a:lnSpc>
            </a:pPr>
            <a:r>
              <a:rPr lang="en-ZA" sz="2400" dirty="0" smtClean="0">
                <a:solidFill>
                  <a:srgbClr val="C00000"/>
                </a:solidFill>
              </a:rPr>
              <a:t>Warning:</a:t>
            </a:r>
            <a:r>
              <a:rPr lang="en-ZA" sz="2400" b="0" i="1" dirty="0" smtClean="0">
                <a:solidFill>
                  <a:srgbClr val="C00000"/>
                </a:solidFill>
              </a:rPr>
              <a:t>"Lay hands suddenly on no man..." </a:t>
            </a:r>
            <a:r>
              <a:rPr lang="en-ZA" sz="2400" i="1" dirty="0" smtClean="0">
                <a:solidFill>
                  <a:srgbClr val="C00000"/>
                </a:solidFill>
              </a:rPr>
              <a:t>(1 Tim.5:22).</a:t>
            </a:r>
            <a:endParaRPr lang="en-ZA" sz="2400" dirty="0" smtClean="0">
              <a:solidFill>
                <a:srgbClr val="C00000"/>
              </a:solidFill>
            </a:endParaRPr>
          </a:p>
          <a:p>
            <a:pPr>
              <a:lnSpc>
                <a:spcPts val="2400"/>
              </a:lnSpc>
            </a:pPr>
            <a:endParaRPr lang="en-ZA" sz="2400" b="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TIME OF SERVICE</a:t>
            </a:r>
            <a:endParaRPr lang="en-ZA" dirty="0"/>
          </a:p>
        </p:txBody>
      </p:sp>
      <p:sp>
        <p:nvSpPr>
          <p:cNvPr id="3" name="Content Placeholder 2"/>
          <p:cNvSpPr>
            <a:spLocks noGrp="1"/>
          </p:cNvSpPr>
          <p:nvPr>
            <p:ph idx="1"/>
          </p:nvPr>
        </p:nvSpPr>
        <p:spPr>
          <a:xfrm>
            <a:off x="457200" y="1600200"/>
            <a:ext cx="8229600" cy="5257800"/>
          </a:xfrm>
        </p:spPr>
        <p:txBody>
          <a:bodyPr>
            <a:normAutofit fontScale="85000" lnSpcReduction="20000"/>
          </a:bodyPr>
          <a:lstStyle/>
          <a:p>
            <a:pPr algn="ctr"/>
            <a:r>
              <a:rPr lang="en-ZA" sz="2800" i="1" dirty="0" smtClean="0">
                <a:solidFill>
                  <a:srgbClr val="004821"/>
                </a:solidFill>
              </a:rPr>
              <a:t>“This applies to the </a:t>
            </a:r>
            <a:r>
              <a:rPr lang="en-ZA" sz="2800" i="1" dirty="0" err="1" smtClean="0">
                <a:solidFill>
                  <a:srgbClr val="004821"/>
                </a:solidFill>
              </a:rPr>
              <a:t>Lĕwites</a:t>
            </a:r>
            <a:r>
              <a:rPr lang="en-ZA" sz="2800" i="1" dirty="0" smtClean="0">
                <a:solidFill>
                  <a:srgbClr val="004821"/>
                </a:solidFill>
              </a:rPr>
              <a:t>: From twenty-five years old and above let him come into active service in the service of the Tent of Meeting, and at the age of fifty years they retire from active service of the service, and serve no more, but they shall attend with their brothers in the Tent of Meeting, to guard the duty, but shall do no service. Thus you shall do to the </a:t>
            </a:r>
            <a:r>
              <a:rPr lang="en-ZA" sz="2800" i="1" dirty="0" err="1" smtClean="0">
                <a:solidFill>
                  <a:srgbClr val="004821"/>
                </a:solidFill>
              </a:rPr>
              <a:t>Lĕwites</a:t>
            </a:r>
            <a:r>
              <a:rPr lang="en-ZA" sz="2800" i="1" dirty="0" smtClean="0">
                <a:solidFill>
                  <a:srgbClr val="004821"/>
                </a:solidFill>
              </a:rPr>
              <a:t> regarding their duties.” </a:t>
            </a:r>
            <a:r>
              <a:rPr lang="en-ZA" sz="2800" b="1" i="1" dirty="0" smtClean="0">
                <a:solidFill>
                  <a:srgbClr val="004821"/>
                </a:solidFill>
              </a:rPr>
              <a:t>(Numbers 8:24-26)</a:t>
            </a:r>
          </a:p>
          <a:p>
            <a:pPr algn="ctr"/>
            <a:r>
              <a:rPr lang="en-ZA" sz="2800" i="1" dirty="0" smtClean="0">
                <a:solidFill>
                  <a:srgbClr val="004821"/>
                </a:solidFill>
              </a:rPr>
              <a:t>from thirty years old and above, even to fifty years old, all who enter the service to do the work in the Tent of Meeting. </a:t>
            </a:r>
          </a:p>
          <a:p>
            <a:pPr algn="ctr"/>
            <a:r>
              <a:rPr lang="en-ZA" sz="2800" b="1" i="1" dirty="0" smtClean="0">
                <a:solidFill>
                  <a:srgbClr val="004821"/>
                </a:solidFill>
              </a:rPr>
              <a:t>(Numbers 4:3)</a:t>
            </a:r>
          </a:p>
          <a:p>
            <a:pPr algn="just"/>
            <a:r>
              <a:rPr lang="en-ZA" sz="2800" b="0" dirty="0" smtClean="0"/>
              <a:t>First five years is for training, watch and learn, after fifty in their retirement, they remained to </a:t>
            </a:r>
            <a:r>
              <a:rPr lang="en-ZA" sz="2800" b="0" dirty="0" smtClean="0">
                <a:solidFill>
                  <a:srgbClr val="004821"/>
                </a:solidFill>
              </a:rPr>
              <a:t>“</a:t>
            </a:r>
            <a:r>
              <a:rPr lang="en-ZA" sz="2800" b="0" i="1" dirty="0" smtClean="0">
                <a:solidFill>
                  <a:srgbClr val="004821"/>
                </a:solidFill>
              </a:rPr>
              <a:t>guard the duty”. </a:t>
            </a:r>
            <a:r>
              <a:rPr lang="en-ZA" sz="2800" b="0" dirty="0" smtClean="0"/>
              <a:t>And, they remained to teach the next generation how to lead worship according to the instructions for true worship and not the oral equivalent of </a:t>
            </a:r>
            <a:r>
              <a:rPr lang="en-ZA" sz="2800" b="0" i="1" dirty="0" smtClean="0">
                <a:solidFill>
                  <a:srgbClr val="004821"/>
                </a:solidFill>
              </a:rPr>
              <a:t>“strange fire</a:t>
            </a:r>
            <a:r>
              <a:rPr lang="en-ZA" sz="2800" b="0" dirty="0" smtClean="0">
                <a:solidFill>
                  <a:srgbClr val="004821"/>
                </a:solidFill>
              </a:rPr>
              <a:t>” </a:t>
            </a:r>
            <a:r>
              <a:rPr lang="en-ZA" sz="2800" b="0" dirty="0" smtClean="0"/>
              <a:t>as offered by many in the mixing of musical worship today. </a:t>
            </a:r>
          </a:p>
          <a:p>
            <a:pPr algn="just"/>
            <a:endParaRPr lang="en-ZA" sz="2800" b="0" dirty="0" smtClean="0"/>
          </a:p>
          <a:p>
            <a:endParaRPr lang="en-ZA" sz="2400" dirty="0" smtClean="0"/>
          </a:p>
          <a:p>
            <a:pPr algn="just"/>
            <a:endParaRPr lang="en-ZA" sz="2400" b="0" dirty="0" smtClean="0"/>
          </a:p>
          <a:p>
            <a:endParaRPr lang="en-ZA" dirty="0" smtClean="0"/>
          </a:p>
          <a:p>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COMMENTRY: RABBI AVRAHAM GREENBAUM</a:t>
            </a:r>
            <a:endParaRPr lang="en-ZA" dirty="0"/>
          </a:p>
        </p:txBody>
      </p:sp>
      <p:sp>
        <p:nvSpPr>
          <p:cNvPr id="3" name="Content Placeholder 2"/>
          <p:cNvSpPr>
            <a:spLocks noGrp="1"/>
          </p:cNvSpPr>
          <p:nvPr>
            <p:ph idx="1"/>
          </p:nvPr>
        </p:nvSpPr>
        <p:spPr/>
        <p:txBody>
          <a:bodyPr>
            <a:noAutofit/>
          </a:bodyPr>
          <a:lstStyle/>
          <a:p>
            <a:r>
              <a:rPr lang="en-ZA" sz="2400" i="1" dirty="0" err="1" smtClean="0">
                <a:solidFill>
                  <a:srgbClr val="C00000"/>
                </a:solidFill>
              </a:rPr>
              <a:t>Rav</a:t>
            </a:r>
            <a:r>
              <a:rPr lang="en-ZA" sz="2400" i="1" dirty="0" smtClean="0">
                <a:solidFill>
                  <a:srgbClr val="C00000"/>
                </a:solidFill>
              </a:rPr>
              <a:t> </a:t>
            </a:r>
            <a:r>
              <a:rPr lang="en-ZA" sz="2400" i="1" dirty="0" err="1" smtClean="0">
                <a:solidFill>
                  <a:srgbClr val="C00000"/>
                </a:solidFill>
              </a:rPr>
              <a:t>Greenbaum</a:t>
            </a:r>
            <a:r>
              <a:rPr lang="en-ZA" sz="2400" i="1" dirty="0" smtClean="0">
                <a:solidFill>
                  <a:srgbClr val="C00000"/>
                </a:solidFill>
              </a:rPr>
              <a:t> writes, </a:t>
            </a:r>
            <a:r>
              <a:rPr lang="en-ZA" sz="2400" b="0" i="1" dirty="0" smtClean="0">
                <a:solidFill>
                  <a:srgbClr val="C00000"/>
                </a:solidFill>
              </a:rPr>
              <a:t>“Singing in prayer is a unique human ability that even the angels wait to hear. It is the crowning moment of the Service. We may want to hurry the prayers so we can get away from the Synagogue, but instead we ‘slaughter the animal’, ‘sacrifice ourselves’ and stand there singing instead. The song is made up of air, RU'ACH, spirit. The song is GEVURAH, sifting the animal RU'ACH, the side that wants to run away and occupy ourselves with the secular world, from the uniquely human RU'ACH -- the air of our songs. This air or RU'ACH is the vessel through which the even higher faculty of Knowledge is able to enter and dwell, and then everything is complete: the Meat is on the Table (the sacrifice), the Lights are kindled (the Menorah) and the Choir is singing.</a:t>
            </a:r>
            <a:endParaRPr lang="en-ZA" sz="2400" b="0" dirty="0">
              <a:solidFill>
                <a:srgbClr val="C0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1</a:t>
            </a:r>
            <a:r>
              <a:rPr lang="en-ZA" baseline="30000" dirty="0" smtClean="0"/>
              <a:t>ST</a:t>
            </a:r>
            <a:r>
              <a:rPr lang="en-ZA" dirty="0" smtClean="0"/>
              <a:t> PESACH</a:t>
            </a:r>
            <a:endParaRPr lang="en-ZA" dirty="0"/>
          </a:p>
        </p:txBody>
      </p:sp>
      <p:sp>
        <p:nvSpPr>
          <p:cNvPr id="3" name="Content Placeholder 2"/>
          <p:cNvSpPr>
            <a:spLocks noGrp="1"/>
          </p:cNvSpPr>
          <p:nvPr>
            <p:ph idx="1"/>
          </p:nvPr>
        </p:nvSpPr>
        <p:spPr>
          <a:xfrm>
            <a:off x="457200" y="1600200"/>
            <a:ext cx="8229600" cy="5257800"/>
          </a:xfrm>
        </p:spPr>
        <p:txBody>
          <a:bodyPr>
            <a:normAutofit fontScale="25000" lnSpcReduction="20000"/>
          </a:bodyPr>
          <a:lstStyle/>
          <a:p>
            <a:pPr algn="ctr">
              <a:lnSpc>
                <a:spcPts val="2100"/>
              </a:lnSpc>
            </a:pPr>
            <a:r>
              <a:rPr lang="en-ZA" sz="9600" i="1" dirty="0" smtClean="0">
                <a:solidFill>
                  <a:srgbClr val="004821"/>
                </a:solidFill>
              </a:rPr>
              <a:t>And </a:t>
            </a:r>
            <a:r>
              <a:rPr lang="he-IL" sz="9600" i="1" dirty="0" smtClean="0">
                <a:solidFill>
                  <a:srgbClr val="004821"/>
                </a:solidFill>
              </a:rPr>
              <a:t>יהוה</a:t>
            </a:r>
            <a:r>
              <a:rPr lang="en-ZA" sz="9600" i="1" dirty="0" smtClean="0">
                <a:solidFill>
                  <a:srgbClr val="004821"/>
                </a:solidFill>
              </a:rPr>
              <a:t> spoke to </a:t>
            </a:r>
            <a:r>
              <a:rPr lang="en-ZA" sz="9600" i="1" dirty="0" err="1" smtClean="0">
                <a:solidFill>
                  <a:srgbClr val="004821"/>
                </a:solidFill>
              </a:rPr>
              <a:t>Mosheh</a:t>
            </a:r>
            <a:r>
              <a:rPr lang="en-ZA" sz="9600" i="1" dirty="0" smtClean="0">
                <a:solidFill>
                  <a:srgbClr val="004821"/>
                </a:solidFill>
              </a:rPr>
              <a:t> in the Wilderness of Sinai, in the first month of the second year after they had come out of the land of </a:t>
            </a:r>
            <a:r>
              <a:rPr lang="en-ZA" sz="9600" i="1" dirty="0" err="1" smtClean="0">
                <a:solidFill>
                  <a:srgbClr val="004821"/>
                </a:solidFill>
              </a:rPr>
              <a:t>Mitsrayim</a:t>
            </a:r>
            <a:r>
              <a:rPr lang="en-ZA" sz="9600" i="1" dirty="0" smtClean="0">
                <a:solidFill>
                  <a:srgbClr val="004821"/>
                </a:solidFill>
              </a:rPr>
              <a:t>, saying, “Now, let the children of </a:t>
            </a:r>
            <a:r>
              <a:rPr lang="en-ZA" sz="9600" i="1" dirty="0" err="1" smtClean="0">
                <a:solidFill>
                  <a:srgbClr val="004821"/>
                </a:solidFill>
              </a:rPr>
              <a:t>Yisra’ĕl</a:t>
            </a:r>
            <a:r>
              <a:rPr lang="en-ZA" sz="9600" i="1" dirty="0" smtClean="0">
                <a:solidFill>
                  <a:srgbClr val="004821"/>
                </a:solidFill>
              </a:rPr>
              <a:t> perform the Passover at its appointed time. “On the fourteenth day of this month, between the evenings, perform it at its appointed time. According to all its laws and right-rulings you perform it.” </a:t>
            </a:r>
            <a:r>
              <a:rPr lang="en-US" sz="9600" b="1" i="1" dirty="0" smtClean="0">
                <a:solidFill>
                  <a:srgbClr val="004821"/>
                </a:solidFill>
              </a:rPr>
              <a:t>(Numbers 9:1-3)</a:t>
            </a:r>
          </a:p>
          <a:p>
            <a:pPr algn="just">
              <a:lnSpc>
                <a:spcPts val="2100"/>
              </a:lnSpc>
            </a:pPr>
            <a:r>
              <a:rPr lang="en-ZA" sz="9600" b="0" dirty="0" smtClean="0"/>
              <a:t>Keeping the Passover in the second year of freedom demonstrated to the Children of Israel that in the future </a:t>
            </a:r>
            <a:r>
              <a:rPr lang="en-ZA" sz="9600" b="0" dirty="0" err="1" smtClean="0"/>
              <a:t>HaShem</a:t>
            </a:r>
            <a:r>
              <a:rPr lang="en-ZA" sz="9600" b="0" dirty="0" smtClean="0"/>
              <a:t> was going to lead them to the Promised Land. They kept the Passover at the appointed time before going on the wilderness trek and not again until they were in Canaan and the new generation had been circumcised and dedicated (Josh. 5:5-10).  </a:t>
            </a:r>
          </a:p>
          <a:p>
            <a:pPr algn="just">
              <a:lnSpc>
                <a:spcPts val="2100"/>
              </a:lnSpc>
            </a:pPr>
            <a:r>
              <a:rPr lang="en-ZA" sz="9600" i="1" dirty="0" smtClean="0"/>
              <a:t>Why we must keep the </a:t>
            </a:r>
            <a:r>
              <a:rPr lang="en-ZA" sz="9600" i="1" dirty="0" err="1" smtClean="0"/>
              <a:t>pesach</a:t>
            </a:r>
            <a:r>
              <a:rPr lang="en-ZA" sz="9600" i="1" dirty="0" smtClean="0"/>
              <a:t>? </a:t>
            </a:r>
            <a:r>
              <a:rPr lang="en-ZA" sz="9600" i="1" dirty="0" smtClean="0">
                <a:solidFill>
                  <a:srgbClr val="004821"/>
                </a:solidFill>
              </a:rPr>
              <a:t>that at that time you were without Messiah, excluded from the citizenship of </a:t>
            </a:r>
            <a:r>
              <a:rPr lang="en-ZA" sz="9600" i="1" dirty="0" err="1" smtClean="0">
                <a:solidFill>
                  <a:srgbClr val="004821"/>
                </a:solidFill>
              </a:rPr>
              <a:t>Yisra’ĕl</a:t>
            </a:r>
            <a:r>
              <a:rPr lang="en-ZA" sz="9600" i="1" dirty="0" smtClean="0">
                <a:solidFill>
                  <a:srgbClr val="004821"/>
                </a:solidFill>
              </a:rPr>
              <a:t> and strangers from the covenants of promise, having no expectation and without Elohim in the world. But now in Messiah </a:t>
            </a:r>
            <a:r>
              <a:rPr lang="he-IL" sz="9600" i="1" dirty="0" smtClean="0">
                <a:solidFill>
                  <a:srgbClr val="004821"/>
                </a:solidFill>
              </a:rPr>
              <a:t>יהושע</a:t>
            </a:r>
            <a:r>
              <a:rPr lang="en-ZA" sz="9600" i="1" dirty="0" smtClean="0">
                <a:solidFill>
                  <a:srgbClr val="004821"/>
                </a:solidFill>
              </a:rPr>
              <a:t> you who once were far off have been brought near by the blood of the Messiah. </a:t>
            </a:r>
            <a:r>
              <a:rPr lang="en-US" sz="9600" b="1" i="1" dirty="0" smtClean="0">
                <a:solidFill>
                  <a:srgbClr val="004821"/>
                </a:solidFill>
              </a:rPr>
              <a:t>(Ephesians 2:12-13)</a:t>
            </a:r>
          </a:p>
          <a:p>
            <a:endParaRPr lang="en-US" sz="2800" dirty="0" smtClean="0"/>
          </a:p>
          <a:p>
            <a:pPr algn="just"/>
            <a:endParaRPr lang="en-ZA" sz="3100" b="0" i="1" dirty="0" smtClean="0"/>
          </a:p>
          <a:p>
            <a:pPr algn="just"/>
            <a:endParaRPr lang="en-ZA" b="0" i="1" dirty="0" smtClean="0"/>
          </a:p>
          <a:p>
            <a:endParaRPr lang="en-ZA" b="0" i="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2</a:t>
            </a:r>
            <a:r>
              <a:rPr lang="en-ZA" baseline="30000" dirty="0" smtClean="0"/>
              <a:t>nd</a:t>
            </a:r>
            <a:r>
              <a:rPr lang="en-ZA" dirty="0" smtClean="0"/>
              <a:t> PESACH</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ctr">
              <a:lnSpc>
                <a:spcPts val="2400"/>
              </a:lnSpc>
            </a:pPr>
            <a:r>
              <a:rPr lang="en-ZA" i="1" dirty="0" smtClean="0">
                <a:solidFill>
                  <a:srgbClr val="004821"/>
                </a:solidFill>
              </a:rPr>
              <a:t>“Speak to the children of </a:t>
            </a:r>
            <a:r>
              <a:rPr lang="en-ZA" i="1" dirty="0" err="1" smtClean="0">
                <a:solidFill>
                  <a:srgbClr val="004821"/>
                </a:solidFill>
              </a:rPr>
              <a:t>Yisra’ĕl</a:t>
            </a:r>
            <a:r>
              <a:rPr lang="en-ZA" i="1" dirty="0" smtClean="0">
                <a:solidFill>
                  <a:srgbClr val="004821"/>
                </a:solidFill>
              </a:rPr>
              <a:t>, saying, ‘When any male of you or your generations is unclean for a being, or is far away on a journey, he shall still perform the Passover of </a:t>
            </a:r>
            <a:r>
              <a:rPr lang="he-IL" i="1" dirty="0" smtClean="0">
                <a:solidFill>
                  <a:srgbClr val="004821"/>
                </a:solidFill>
              </a:rPr>
              <a:t>יהוה</a:t>
            </a:r>
            <a:r>
              <a:rPr lang="en-ZA" i="1" dirty="0" smtClean="0">
                <a:solidFill>
                  <a:srgbClr val="004821"/>
                </a:solidFill>
              </a:rPr>
              <a:t>. ‘On the fourteenth day of the second month, between the evenings, they perform it – with unleavened bread and bitter herbs they eat it. ‘They do not leave of it until morning, and they do not break a bone of it. According to all the laws of the Passover they perform it. ‘But the man who is clean and is not on a journey, and has failed to perform the Passover, that same being shall be cut off from among his people, because he did not bring the offering of </a:t>
            </a:r>
            <a:r>
              <a:rPr lang="he-IL" i="1" dirty="0" smtClean="0">
                <a:solidFill>
                  <a:srgbClr val="004821"/>
                </a:solidFill>
              </a:rPr>
              <a:t>יהוה</a:t>
            </a:r>
            <a:r>
              <a:rPr lang="en-ZA" i="1" dirty="0" smtClean="0">
                <a:solidFill>
                  <a:srgbClr val="004821"/>
                </a:solidFill>
              </a:rPr>
              <a:t> at its appointed time – that man bears his sin. </a:t>
            </a:r>
          </a:p>
          <a:p>
            <a:pPr algn="ctr">
              <a:lnSpc>
                <a:spcPts val="2400"/>
              </a:lnSpc>
            </a:pPr>
            <a:r>
              <a:rPr lang="en-US" b="1" i="1" dirty="0" smtClean="0">
                <a:solidFill>
                  <a:srgbClr val="004821"/>
                </a:solidFill>
              </a:rPr>
              <a:t>(Numbers 9:10-13)</a:t>
            </a:r>
          </a:p>
          <a:p>
            <a:pPr algn="just">
              <a:lnSpc>
                <a:spcPts val="2400"/>
              </a:lnSpc>
            </a:pPr>
            <a:r>
              <a:rPr lang="en-ZA" sz="2400" b="0" dirty="0" smtClean="0"/>
              <a:t>A </a:t>
            </a:r>
            <a:r>
              <a:rPr lang="en-ZA" sz="2400" b="0" i="1" dirty="0" smtClean="0"/>
              <a:t>"Second Passover" </a:t>
            </a:r>
            <a:r>
              <a:rPr lang="en-ZA" sz="2400" b="0" dirty="0" smtClean="0"/>
              <a:t>is instituted in response to the petition "</a:t>
            </a:r>
            <a:r>
              <a:rPr lang="en-ZA" sz="2400" b="0" i="1" dirty="0" smtClean="0"/>
              <a:t>Why should we be deprived?" </a:t>
            </a:r>
            <a:r>
              <a:rPr lang="en-ZA" sz="2400" b="0" dirty="0" smtClean="0"/>
              <a:t>by a group of Jews who were unable to bring the Passover offering in its appointed time because they were ritually impure</a:t>
            </a:r>
            <a:r>
              <a:rPr lang="en-ZA" sz="2400" b="0" i="1" dirty="0" smtClean="0"/>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2</a:t>
            </a:r>
            <a:r>
              <a:rPr lang="en-ZA" baseline="30000" dirty="0" smtClean="0"/>
              <a:t>ND</a:t>
            </a:r>
            <a:r>
              <a:rPr lang="en-ZA" dirty="0" smtClean="0"/>
              <a:t> PESACH: NOTES </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p>
            <a:pPr>
              <a:lnSpc>
                <a:spcPts val="2400"/>
              </a:lnSpc>
            </a:pPr>
            <a:r>
              <a:rPr lang="en-ZA" i="1" dirty="0" smtClean="0"/>
              <a:t>Failure to observe Pesach:  </a:t>
            </a:r>
            <a:r>
              <a:rPr lang="en-ZA" b="0" dirty="0" smtClean="0"/>
              <a:t>If you do not accept </a:t>
            </a:r>
            <a:r>
              <a:rPr lang="he-IL" dirty="0" smtClean="0"/>
              <a:t>יהושע</a:t>
            </a:r>
            <a:r>
              <a:rPr lang="en-ZA" b="0" dirty="0" smtClean="0"/>
              <a:t> you will be cut off : "</a:t>
            </a:r>
            <a:r>
              <a:rPr lang="en-ZA" b="0" i="1" dirty="0" smtClean="0"/>
              <a:t>Without the shedding of blood there is no remission</a:t>
            </a:r>
            <a:r>
              <a:rPr lang="en-ZA" b="0" dirty="0" smtClean="0"/>
              <a:t>.“</a:t>
            </a:r>
          </a:p>
          <a:p>
            <a:pPr>
              <a:lnSpc>
                <a:spcPts val="2400"/>
              </a:lnSpc>
            </a:pPr>
            <a:r>
              <a:rPr lang="en-ZA" b="0" dirty="0" smtClean="0"/>
              <a:t> </a:t>
            </a:r>
            <a:r>
              <a:rPr lang="en-ZA" dirty="0" smtClean="0"/>
              <a:t> </a:t>
            </a:r>
          </a:p>
          <a:p>
            <a:pPr algn="ctr">
              <a:lnSpc>
                <a:spcPts val="2400"/>
              </a:lnSpc>
            </a:pPr>
            <a:r>
              <a:rPr lang="en-ZA" i="1" dirty="0" smtClean="0">
                <a:solidFill>
                  <a:srgbClr val="004821"/>
                </a:solidFill>
              </a:rPr>
              <a:t>For the wages of sin is death, but the favourable gift of Elohim is everlasting life in Messiah </a:t>
            </a:r>
            <a:r>
              <a:rPr lang="he-IL" i="1" dirty="0" smtClean="0">
                <a:solidFill>
                  <a:srgbClr val="004821"/>
                </a:solidFill>
              </a:rPr>
              <a:t>יהושע</a:t>
            </a:r>
            <a:r>
              <a:rPr lang="en-US" i="1" dirty="0" smtClean="0">
                <a:solidFill>
                  <a:srgbClr val="004821"/>
                </a:solidFill>
              </a:rPr>
              <a:t> our Master. </a:t>
            </a:r>
            <a:r>
              <a:rPr lang="en-US" b="1" i="1" dirty="0" smtClean="0">
                <a:solidFill>
                  <a:srgbClr val="004821"/>
                </a:solidFill>
              </a:rPr>
              <a:t>(Romans 6:23)</a:t>
            </a:r>
          </a:p>
          <a:p>
            <a:pPr algn="just">
              <a:lnSpc>
                <a:spcPts val="2400"/>
              </a:lnSpc>
            </a:pPr>
            <a:endParaRPr lang="en-ZA" b="0" i="1" dirty="0" smtClean="0">
              <a:solidFill>
                <a:srgbClr val="C00000"/>
              </a:solidFill>
            </a:endParaRPr>
          </a:p>
          <a:p>
            <a:pPr algn="just">
              <a:lnSpc>
                <a:spcPts val="2400"/>
              </a:lnSpc>
            </a:pPr>
            <a:r>
              <a:rPr lang="en-ZA" b="0" i="1" dirty="0" smtClean="0">
                <a:solidFill>
                  <a:srgbClr val="C00000"/>
                </a:solidFill>
              </a:rPr>
              <a:t>"Survival of the fittest is a cruel remedy for the world's miseries. Messiah's doctrine is elevation of the lowest. Atonement for your souls is the beginning of all true life." [J., Book of Leviticus, pg. 269]</a:t>
            </a:r>
          </a:p>
          <a:p>
            <a:pPr algn="just">
              <a:lnSpc>
                <a:spcPts val="2400"/>
              </a:lnSpc>
            </a:pPr>
            <a:endParaRPr lang="en-ZA" b="0" i="1" dirty="0" smtClean="0"/>
          </a:p>
          <a:p>
            <a:pPr algn="just">
              <a:lnSpc>
                <a:spcPts val="2400"/>
              </a:lnSpc>
            </a:pPr>
            <a:r>
              <a:rPr lang="en-ZA" b="0" dirty="0" smtClean="0"/>
              <a:t>Everything mentioned in the first Pesach had to be done to the finest detail in the second Pesach. The feast of unleavened bread and the counting of the Omer can be kept as no sacrifice needed to me made thus even the ritually unclean can participate.  </a:t>
            </a:r>
          </a:p>
          <a:p>
            <a:endParaRPr lang="en-ZA" b="0" i="1" dirty="0" smtClean="0"/>
          </a:p>
          <a:p>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CLOUD</a:t>
            </a:r>
            <a:endParaRPr lang="en-ZA" dirty="0"/>
          </a:p>
        </p:txBody>
      </p:sp>
      <p:sp>
        <p:nvSpPr>
          <p:cNvPr id="3" name="Content Placeholder 2"/>
          <p:cNvSpPr>
            <a:spLocks noGrp="1"/>
          </p:cNvSpPr>
          <p:nvPr>
            <p:ph idx="1"/>
          </p:nvPr>
        </p:nvSpPr>
        <p:spPr>
          <a:xfrm>
            <a:off x="457200" y="1600200"/>
            <a:ext cx="8229600" cy="5257800"/>
          </a:xfrm>
        </p:spPr>
        <p:txBody>
          <a:bodyPr>
            <a:normAutofit fontScale="85000" lnSpcReduction="20000"/>
          </a:bodyPr>
          <a:lstStyle/>
          <a:p>
            <a:pPr algn="ctr"/>
            <a:r>
              <a:rPr lang="en-ZA" sz="2800" i="1" dirty="0" smtClean="0">
                <a:solidFill>
                  <a:srgbClr val="004821"/>
                </a:solidFill>
              </a:rPr>
              <a:t>And on the day that the Dwelling Place was raised up, the cloud covered the Dwelling Place, the Tent of the Witness. From evening until morning it was above the Dwelling Place like the appearance of fire. Thus it was continually: the cloud covered it by day, and the appearance of fire by night. And whenever the cloud was taken up from above the Tent, after that the children of </a:t>
            </a:r>
            <a:r>
              <a:rPr lang="en-ZA" sz="2800" i="1" dirty="0" err="1" smtClean="0">
                <a:solidFill>
                  <a:srgbClr val="004821"/>
                </a:solidFill>
              </a:rPr>
              <a:t>Yisra’ĕl</a:t>
            </a:r>
            <a:r>
              <a:rPr lang="en-ZA" sz="2800" i="1" dirty="0" smtClean="0">
                <a:solidFill>
                  <a:srgbClr val="004821"/>
                </a:solidFill>
              </a:rPr>
              <a:t> would depart. And in the place where the cloud dwelt, there the children of </a:t>
            </a:r>
            <a:r>
              <a:rPr lang="en-ZA" sz="2800" i="1" dirty="0" err="1" smtClean="0">
                <a:solidFill>
                  <a:srgbClr val="004821"/>
                </a:solidFill>
              </a:rPr>
              <a:t>Yisra’ĕl</a:t>
            </a:r>
            <a:r>
              <a:rPr lang="en-ZA" sz="2800" i="1" dirty="0" smtClean="0">
                <a:solidFill>
                  <a:srgbClr val="004821"/>
                </a:solidFill>
              </a:rPr>
              <a:t> would camp. At the command of </a:t>
            </a:r>
            <a:r>
              <a:rPr lang="he-IL" sz="2800" i="1" dirty="0" smtClean="0">
                <a:solidFill>
                  <a:srgbClr val="004821"/>
                </a:solidFill>
              </a:rPr>
              <a:t>יהוה</a:t>
            </a:r>
            <a:r>
              <a:rPr lang="en-ZA" sz="2800" i="1" dirty="0" smtClean="0">
                <a:solidFill>
                  <a:srgbClr val="004821"/>
                </a:solidFill>
              </a:rPr>
              <a:t> the children of </a:t>
            </a:r>
            <a:r>
              <a:rPr lang="en-ZA" sz="2800" i="1" dirty="0" err="1" smtClean="0">
                <a:solidFill>
                  <a:srgbClr val="004821"/>
                </a:solidFill>
              </a:rPr>
              <a:t>Yisra’ĕl</a:t>
            </a:r>
            <a:r>
              <a:rPr lang="en-ZA" sz="2800" i="1" dirty="0" smtClean="0">
                <a:solidFill>
                  <a:srgbClr val="004821"/>
                </a:solidFill>
              </a:rPr>
              <a:t> departed, and at the command of </a:t>
            </a:r>
            <a:r>
              <a:rPr lang="he-IL" sz="2800" i="1" dirty="0" smtClean="0">
                <a:solidFill>
                  <a:srgbClr val="004821"/>
                </a:solidFill>
              </a:rPr>
              <a:t>יהוה</a:t>
            </a:r>
            <a:r>
              <a:rPr lang="en-ZA" sz="2800" i="1" dirty="0" smtClean="0">
                <a:solidFill>
                  <a:srgbClr val="004821"/>
                </a:solidFill>
              </a:rPr>
              <a:t> they camped. They remained camped as long as the cloud dwelt above the Dwelling Place</a:t>
            </a:r>
            <a:r>
              <a:rPr lang="en-ZA" sz="2800" b="1" i="1" dirty="0" smtClean="0">
                <a:solidFill>
                  <a:srgbClr val="004821"/>
                </a:solidFill>
              </a:rPr>
              <a:t>. </a:t>
            </a:r>
            <a:r>
              <a:rPr lang="en-US" sz="2800" b="1" i="1" dirty="0" smtClean="0">
                <a:solidFill>
                  <a:srgbClr val="004821"/>
                </a:solidFill>
              </a:rPr>
              <a:t>(Numbers 9:15-18)</a:t>
            </a:r>
          </a:p>
          <a:p>
            <a:pPr algn="ctr"/>
            <a:endParaRPr lang="en-US" sz="2800" b="1" i="1" dirty="0" smtClean="0">
              <a:solidFill>
                <a:srgbClr val="004821"/>
              </a:solidFill>
            </a:endParaRPr>
          </a:p>
          <a:p>
            <a:pPr algn="ctr"/>
            <a:r>
              <a:rPr lang="en-ZA" sz="2800" i="1" dirty="0" smtClean="0">
                <a:solidFill>
                  <a:srgbClr val="004821"/>
                </a:solidFill>
              </a:rPr>
              <a:t>“I indeed immerse you in water unto repentance, but He who is coming after me is mightier than I, whose sandals I am not worthy to bear. He shall immerse you in the Set-apart Spirit and fire.</a:t>
            </a:r>
            <a:r>
              <a:rPr lang="en-ZA" sz="2800" b="1" i="1" dirty="0" smtClean="0">
                <a:solidFill>
                  <a:srgbClr val="004821"/>
                </a:solidFill>
              </a:rPr>
              <a:t> (Matthew 3:11)</a:t>
            </a:r>
          </a:p>
          <a:p>
            <a:endParaRPr lang="en-ZA" dirty="0" smtClean="0"/>
          </a:p>
          <a:p>
            <a:endParaRPr lang="en-ZA" dirty="0" smtClean="0"/>
          </a:p>
          <a:p>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CLOUD: LEADING THE WAY</a:t>
            </a:r>
            <a:endParaRPr lang="en-ZA" dirty="0"/>
          </a:p>
        </p:txBody>
      </p:sp>
      <p:sp>
        <p:nvSpPr>
          <p:cNvPr id="3" name="Content Placeholder 2"/>
          <p:cNvSpPr>
            <a:spLocks noGrp="1"/>
          </p:cNvSpPr>
          <p:nvPr>
            <p:ph idx="1"/>
          </p:nvPr>
        </p:nvSpPr>
        <p:spPr>
          <a:xfrm>
            <a:off x="457200" y="1600200"/>
            <a:ext cx="8229600" cy="5257800"/>
          </a:xfrm>
        </p:spPr>
        <p:txBody>
          <a:bodyPr>
            <a:normAutofit fontScale="77500" lnSpcReduction="20000"/>
          </a:bodyPr>
          <a:lstStyle/>
          <a:p>
            <a:pPr algn="ctr"/>
            <a:r>
              <a:rPr lang="en-ZA" sz="3100" i="1" dirty="0" smtClean="0">
                <a:solidFill>
                  <a:srgbClr val="004821"/>
                </a:solidFill>
              </a:rPr>
              <a:t>For as many as are led by the Spirit of Elohim, these are sons of Elohim. </a:t>
            </a:r>
            <a:r>
              <a:rPr lang="en-ZA" sz="3100" b="1" i="1" dirty="0" smtClean="0">
                <a:solidFill>
                  <a:srgbClr val="004821"/>
                </a:solidFill>
              </a:rPr>
              <a:t>(Romans 8:14)</a:t>
            </a:r>
          </a:p>
          <a:p>
            <a:pPr algn="just"/>
            <a:r>
              <a:rPr lang="en-ZA" sz="3100" b="0" i="1" dirty="0" smtClean="0"/>
              <a:t>Light</a:t>
            </a:r>
            <a:r>
              <a:rPr lang="en-ZA" sz="3100" b="0" dirty="0" smtClean="0"/>
              <a:t> in Scripture is a metaphor for the Torah while the term </a:t>
            </a:r>
            <a:r>
              <a:rPr lang="en-ZA" sz="3100" b="0" i="1" dirty="0" smtClean="0"/>
              <a:t>the way</a:t>
            </a:r>
            <a:r>
              <a:rPr lang="en-ZA" sz="3100" b="0" dirty="0" smtClean="0"/>
              <a:t> (Hebrew, </a:t>
            </a:r>
            <a:r>
              <a:rPr lang="en-ZA" sz="3100" b="0" i="1" dirty="0" err="1" smtClean="0"/>
              <a:t>derek</a:t>
            </a:r>
            <a:r>
              <a:rPr lang="en-ZA" sz="3100" b="0" dirty="0" smtClean="0"/>
              <a:t>) means “</a:t>
            </a:r>
            <a:r>
              <a:rPr lang="en-ZA" sz="3100" b="0" i="1" dirty="0" smtClean="0"/>
              <a:t>the way of Torah righteousness</a:t>
            </a:r>
            <a:r>
              <a:rPr lang="en-ZA" sz="3100" b="0" dirty="0" smtClean="0"/>
              <a:t>.” Scripture uses the term </a:t>
            </a:r>
            <a:r>
              <a:rPr lang="en-ZA" sz="3100" b="0" i="1" dirty="0" smtClean="0"/>
              <a:t>way(s)/</a:t>
            </a:r>
            <a:r>
              <a:rPr lang="en-ZA" sz="3100" b="0" i="1" dirty="0" err="1" smtClean="0"/>
              <a:t>derek</a:t>
            </a:r>
            <a:r>
              <a:rPr lang="en-ZA" sz="3100" b="0" i="1" dirty="0" smtClean="0"/>
              <a:t> </a:t>
            </a:r>
            <a:r>
              <a:rPr lang="en-ZA" sz="3100" b="0" dirty="0" smtClean="0"/>
              <a:t>as a reference to the Torah in the following passages (and many more, as well):</a:t>
            </a:r>
          </a:p>
          <a:p>
            <a:pPr marL="274638" indent="-274638">
              <a:buFont typeface="Arial" pitchFamily="34" charset="0"/>
              <a:buChar char="•"/>
            </a:pPr>
            <a:r>
              <a:rPr lang="en-ZA" sz="3100" i="1" dirty="0" smtClean="0">
                <a:solidFill>
                  <a:srgbClr val="004821"/>
                </a:solidFill>
              </a:rPr>
              <a:t>therefore you shall guard the commands of </a:t>
            </a:r>
            <a:r>
              <a:rPr lang="he-IL" sz="3100" i="1" dirty="0" smtClean="0">
                <a:solidFill>
                  <a:srgbClr val="004821"/>
                </a:solidFill>
              </a:rPr>
              <a:t>יהוה</a:t>
            </a:r>
            <a:r>
              <a:rPr lang="en-ZA" sz="3100" i="1" dirty="0" smtClean="0">
                <a:solidFill>
                  <a:srgbClr val="004821"/>
                </a:solidFill>
              </a:rPr>
              <a:t> your Elohim, to walk in His ways and to fear Him</a:t>
            </a:r>
            <a:r>
              <a:rPr lang="en-ZA" sz="3100" b="1" i="1" dirty="0" smtClean="0">
                <a:solidFill>
                  <a:srgbClr val="004821"/>
                </a:solidFill>
              </a:rPr>
              <a:t>. </a:t>
            </a:r>
            <a:r>
              <a:rPr lang="en-US" sz="3100" b="1" i="1" dirty="0" smtClean="0">
                <a:solidFill>
                  <a:srgbClr val="004821"/>
                </a:solidFill>
              </a:rPr>
              <a:t>(Deuteronomy 8:6)</a:t>
            </a:r>
          </a:p>
          <a:p>
            <a:pPr marL="274638" indent="-274638">
              <a:buFont typeface="Arial" pitchFamily="34" charset="0"/>
              <a:buChar char="•"/>
            </a:pPr>
            <a:r>
              <a:rPr lang="en-ZA" sz="3100" i="1" dirty="0" smtClean="0">
                <a:solidFill>
                  <a:srgbClr val="004821"/>
                </a:solidFill>
              </a:rPr>
              <a:t>‘For if you diligently guard all these commands which I command you, to do it, to love </a:t>
            </a:r>
            <a:r>
              <a:rPr lang="he-IL" sz="3100" i="1" dirty="0" smtClean="0">
                <a:solidFill>
                  <a:srgbClr val="004821"/>
                </a:solidFill>
              </a:rPr>
              <a:t>יהוה</a:t>
            </a:r>
            <a:r>
              <a:rPr lang="en-ZA" sz="3100" i="1" dirty="0" smtClean="0">
                <a:solidFill>
                  <a:srgbClr val="004821"/>
                </a:solidFill>
              </a:rPr>
              <a:t> your Elohim, to walk in all His ways, and to cling to Him, </a:t>
            </a:r>
            <a:r>
              <a:rPr lang="en-US" sz="3100" b="1" i="1" dirty="0" smtClean="0">
                <a:solidFill>
                  <a:srgbClr val="004821"/>
                </a:solidFill>
              </a:rPr>
              <a:t>(Deuteronomy 11:22)</a:t>
            </a:r>
          </a:p>
          <a:p>
            <a:pPr marL="274638" indent="-274638">
              <a:buFont typeface="Arial" pitchFamily="34" charset="0"/>
              <a:buChar char="•"/>
            </a:pPr>
            <a:r>
              <a:rPr lang="en-ZA" sz="3100" i="1" dirty="0" smtClean="0">
                <a:solidFill>
                  <a:srgbClr val="004821"/>
                </a:solidFill>
              </a:rPr>
              <a:t>I run the way of Your commands, For You enlarge my heart. </a:t>
            </a:r>
            <a:r>
              <a:rPr lang="en-ZA" sz="3100" b="1" i="1" dirty="0" smtClean="0">
                <a:solidFill>
                  <a:srgbClr val="004821"/>
                </a:solidFill>
              </a:rPr>
              <a:t>(Psalms 119:32)</a:t>
            </a:r>
          </a:p>
          <a:p>
            <a:pPr marL="274638" indent="-274638">
              <a:buFont typeface="Arial" pitchFamily="34" charset="0"/>
              <a:buChar char="•"/>
            </a:pPr>
            <a:r>
              <a:rPr lang="en-ZA" sz="3100" i="1" dirty="0" smtClean="0">
                <a:solidFill>
                  <a:srgbClr val="004821"/>
                </a:solidFill>
              </a:rPr>
              <a:t>Teach me, O </a:t>
            </a:r>
            <a:r>
              <a:rPr lang="he-IL" sz="3100" i="1" dirty="0" smtClean="0">
                <a:solidFill>
                  <a:srgbClr val="004821"/>
                </a:solidFill>
              </a:rPr>
              <a:t>יהוה</a:t>
            </a:r>
            <a:r>
              <a:rPr lang="en-ZA" sz="3100" i="1" dirty="0" smtClean="0">
                <a:solidFill>
                  <a:srgbClr val="004821"/>
                </a:solidFill>
              </a:rPr>
              <a:t>, the way of Your laws, And I observe it to the end</a:t>
            </a:r>
            <a:r>
              <a:rPr lang="en-ZA" sz="3100" b="1" i="1" dirty="0" smtClean="0">
                <a:solidFill>
                  <a:srgbClr val="004821"/>
                </a:solidFill>
              </a:rPr>
              <a:t>. </a:t>
            </a:r>
            <a:r>
              <a:rPr lang="en-US" sz="3100" b="1" i="1" dirty="0" smtClean="0">
                <a:solidFill>
                  <a:srgbClr val="004821"/>
                </a:solidFill>
              </a:rPr>
              <a:t>(Psalms 119:33)</a:t>
            </a:r>
          </a:p>
          <a:p>
            <a:endParaRPr lang="en-US"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CLOUD OF HEAVEN</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ctr">
              <a:lnSpc>
                <a:spcPts val="2300"/>
              </a:lnSpc>
            </a:pPr>
            <a:r>
              <a:rPr lang="en-ZA" i="1" dirty="0" smtClean="0">
                <a:solidFill>
                  <a:srgbClr val="004821"/>
                </a:solidFill>
              </a:rPr>
              <a:t>“I was looking in the night visions and saw One like the Son of </a:t>
            </a:r>
            <a:r>
              <a:rPr lang="en-ZA" i="1" dirty="0" err="1" smtClean="0">
                <a:solidFill>
                  <a:srgbClr val="004821"/>
                </a:solidFill>
              </a:rPr>
              <a:t>Enosh</a:t>
            </a:r>
            <a:r>
              <a:rPr lang="en-ZA" i="1" dirty="0" smtClean="0">
                <a:solidFill>
                  <a:srgbClr val="004821"/>
                </a:solidFill>
              </a:rPr>
              <a:t>, coming with the clouds of the heavens! And He came to the Ancient of Days, and they brought Him near before Him. </a:t>
            </a:r>
            <a:r>
              <a:rPr lang="en-ZA" b="1" i="1" dirty="0" smtClean="0">
                <a:solidFill>
                  <a:srgbClr val="004821"/>
                </a:solidFill>
              </a:rPr>
              <a:t>(Daniel 7:13)</a:t>
            </a:r>
          </a:p>
          <a:p>
            <a:pPr algn="ctr">
              <a:lnSpc>
                <a:spcPts val="2300"/>
              </a:lnSpc>
            </a:pPr>
            <a:r>
              <a:rPr lang="en-ZA" i="1" dirty="0" smtClean="0">
                <a:solidFill>
                  <a:srgbClr val="004821"/>
                </a:solidFill>
              </a:rPr>
              <a:t>And after six days </a:t>
            </a:r>
            <a:r>
              <a:rPr lang="he-IL" i="1" dirty="0" smtClean="0">
                <a:solidFill>
                  <a:srgbClr val="004821"/>
                </a:solidFill>
              </a:rPr>
              <a:t>יהושע</a:t>
            </a:r>
            <a:r>
              <a:rPr lang="en-ZA" i="1" dirty="0" smtClean="0">
                <a:solidFill>
                  <a:srgbClr val="004821"/>
                </a:solidFill>
              </a:rPr>
              <a:t> took </a:t>
            </a:r>
            <a:r>
              <a:rPr lang="en-ZA" i="1" dirty="0" err="1" smtClean="0">
                <a:solidFill>
                  <a:srgbClr val="004821"/>
                </a:solidFill>
              </a:rPr>
              <a:t>Kĕpha</a:t>
            </a:r>
            <a:r>
              <a:rPr lang="en-ZA" i="1" dirty="0" smtClean="0">
                <a:solidFill>
                  <a:srgbClr val="004821"/>
                </a:solidFill>
              </a:rPr>
              <a:t>, and </a:t>
            </a:r>
            <a:r>
              <a:rPr lang="en-ZA" i="1" dirty="0" err="1" smtClean="0">
                <a:solidFill>
                  <a:srgbClr val="004821"/>
                </a:solidFill>
              </a:rPr>
              <a:t>Yaʽaqob</a:t>
            </a:r>
            <a:r>
              <a:rPr lang="en-ZA" i="1" dirty="0" smtClean="0">
                <a:solidFill>
                  <a:srgbClr val="004821"/>
                </a:solidFill>
              </a:rPr>
              <a:t>̱, and </a:t>
            </a:r>
            <a:r>
              <a:rPr lang="en-ZA" i="1" dirty="0" err="1" smtClean="0">
                <a:solidFill>
                  <a:srgbClr val="004821"/>
                </a:solidFill>
              </a:rPr>
              <a:t>Yoḥanan</a:t>
            </a:r>
            <a:r>
              <a:rPr lang="en-ZA" i="1" dirty="0" smtClean="0">
                <a:solidFill>
                  <a:srgbClr val="004821"/>
                </a:solidFill>
              </a:rPr>
              <a:t> his brother, and brought them up on a high mountain by themselves, and He was transformed before them, and His face shone like the sun, and His garments became as white as the light. And see, </a:t>
            </a:r>
            <a:r>
              <a:rPr lang="en-ZA" i="1" dirty="0" err="1" smtClean="0">
                <a:solidFill>
                  <a:srgbClr val="004821"/>
                </a:solidFill>
              </a:rPr>
              <a:t>Mosheh</a:t>
            </a:r>
            <a:r>
              <a:rPr lang="en-ZA" i="1" dirty="0" smtClean="0">
                <a:solidFill>
                  <a:srgbClr val="004821"/>
                </a:solidFill>
              </a:rPr>
              <a:t> and </a:t>
            </a:r>
            <a:r>
              <a:rPr lang="en-ZA" i="1" dirty="0" err="1" smtClean="0">
                <a:solidFill>
                  <a:srgbClr val="004821"/>
                </a:solidFill>
              </a:rPr>
              <a:t>Ěliyahu</a:t>
            </a:r>
            <a:r>
              <a:rPr lang="en-ZA" i="1" dirty="0" smtClean="0">
                <a:solidFill>
                  <a:srgbClr val="004821"/>
                </a:solidFill>
              </a:rPr>
              <a:t> appeared to them, talking with Him. And </a:t>
            </a:r>
            <a:r>
              <a:rPr lang="en-ZA" i="1" dirty="0" err="1" smtClean="0">
                <a:solidFill>
                  <a:srgbClr val="004821"/>
                </a:solidFill>
              </a:rPr>
              <a:t>Kĕpha</a:t>
            </a:r>
            <a:r>
              <a:rPr lang="en-ZA" i="1" dirty="0" smtClean="0">
                <a:solidFill>
                  <a:srgbClr val="004821"/>
                </a:solidFill>
              </a:rPr>
              <a:t> answering, said to </a:t>
            </a:r>
            <a:r>
              <a:rPr lang="he-IL" i="1" dirty="0" smtClean="0">
                <a:solidFill>
                  <a:srgbClr val="004821"/>
                </a:solidFill>
              </a:rPr>
              <a:t>יהושע</a:t>
            </a:r>
            <a:r>
              <a:rPr lang="en-ZA" i="1" dirty="0" smtClean="0">
                <a:solidFill>
                  <a:srgbClr val="004821"/>
                </a:solidFill>
              </a:rPr>
              <a:t>, “Master, it is good for us to be here. If You wish, let us make here three booths: one for You, one for </a:t>
            </a:r>
            <a:r>
              <a:rPr lang="en-ZA" i="1" dirty="0" err="1" smtClean="0">
                <a:solidFill>
                  <a:srgbClr val="004821"/>
                </a:solidFill>
              </a:rPr>
              <a:t>Mosheh</a:t>
            </a:r>
            <a:r>
              <a:rPr lang="en-ZA" i="1" dirty="0" smtClean="0">
                <a:solidFill>
                  <a:srgbClr val="004821"/>
                </a:solidFill>
              </a:rPr>
              <a:t>, and one for Ěliyahu.”</a:t>
            </a:r>
            <a:r>
              <a:rPr lang="en-ZA" i="1" baseline="30000" dirty="0" smtClean="0">
                <a:solidFill>
                  <a:srgbClr val="004821"/>
                </a:solidFill>
              </a:rPr>
              <a:t>1</a:t>
            </a:r>
            <a:r>
              <a:rPr lang="en-ZA" i="1" dirty="0" smtClean="0">
                <a:solidFill>
                  <a:srgbClr val="004821"/>
                </a:solidFill>
              </a:rPr>
              <a:t> Footnote:</a:t>
            </a:r>
            <a:r>
              <a:rPr lang="en-ZA" i="1" baseline="30000" dirty="0" smtClean="0">
                <a:solidFill>
                  <a:srgbClr val="004821"/>
                </a:solidFill>
              </a:rPr>
              <a:t>1</a:t>
            </a:r>
            <a:r>
              <a:rPr lang="en-ZA" i="1" dirty="0" smtClean="0">
                <a:solidFill>
                  <a:srgbClr val="004821"/>
                </a:solidFill>
              </a:rPr>
              <a:t>Mark 9:4. While he was still speaking, see, a bright cloud overshadowed them. And see, a voice came out of the cloud, saying, “This is My Son, the Beloved, in whom I did delight. Hear Him</a:t>
            </a:r>
            <a:r>
              <a:rPr lang="en-ZA" b="1" i="1" dirty="0" smtClean="0">
                <a:solidFill>
                  <a:srgbClr val="004821"/>
                </a:solidFill>
              </a:rPr>
              <a:t>!” </a:t>
            </a:r>
            <a:r>
              <a:rPr lang="en-US" b="1" i="1" dirty="0" smtClean="0">
                <a:solidFill>
                  <a:srgbClr val="004821"/>
                </a:solidFill>
              </a:rPr>
              <a:t>(Matthew 17:1-5)</a:t>
            </a:r>
          </a:p>
          <a:p>
            <a:pPr algn="just">
              <a:lnSpc>
                <a:spcPts val="2300"/>
              </a:lnSpc>
            </a:pPr>
            <a:r>
              <a:rPr lang="en-ZA" sz="2400" b="0" dirty="0" smtClean="0"/>
              <a:t>This was the same cloud that was over Mount Sinai.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CLOUD OF GLORY</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ctr">
              <a:lnSpc>
                <a:spcPts val="2300"/>
              </a:lnSpc>
            </a:pPr>
            <a:r>
              <a:rPr lang="en-ZA" i="1" dirty="0" smtClean="0">
                <a:solidFill>
                  <a:srgbClr val="004821"/>
                </a:solidFill>
              </a:rPr>
              <a:t>And having said this, while they were looking on, He was taken up, and a cloud hid Him from their sight. </a:t>
            </a:r>
          </a:p>
          <a:p>
            <a:pPr algn="ctr">
              <a:lnSpc>
                <a:spcPts val="2300"/>
              </a:lnSpc>
            </a:pPr>
            <a:r>
              <a:rPr lang="en-ZA" b="1" i="1" dirty="0" smtClean="0">
                <a:solidFill>
                  <a:srgbClr val="004821"/>
                </a:solidFill>
              </a:rPr>
              <a:t>(Acts 1:9)</a:t>
            </a:r>
          </a:p>
          <a:p>
            <a:pPr algn="ctr">
              <a:lnSpc>
                <a:spcPts val="2300"/>
              </a:lnSpc>
            </a:pPr>
            <a:endParaRPr lang="en-ZA" i="1" dirty="0" smtClean="0">
              <a:solidFill>
                <a:srgbClr val="004821"/>
              </a:solidFill>
            </a:endParaRPr>
          </a:p>
          <a:p>
            <a:pPr algn="ctr">
              <a:lnSpc>
                <a:spcPts val="2300"/>
              </a:lnSpc>
            </a:pPr>
            <a:r>
              <a:rPr lang="en-ZA" i="1" dirty="0" smtClean="0">
                <a:solidFill>
                  <a:srgbClr val="004821"/>
                </a:solidFill>
              </a:rPr>
              <a:t>For we did not follow cleverly devised stories when we made known to you the power and coming of our Master </a:t>
            </a:r>
            <a:r>
              <a:rPr lang="he-IL" i="1" dirty="0" smtClean="0">
                <a:solidFill>
                  <a:srgbClr val="004821"/>
                </a:solidFill>
              </a:rPr>
              <a:t>יהושע</a:t>
            </a:r>
            <a:r>
              <a:rPr lang="en-ZA" i="1" dirty="0" smtClean="0">
                <a:solidFill>
                  <a:srgbClr val="004821"/>
                </a:solidFill>
              </a:rPr>
              <a:t> Messiah, but were eye-witnesses of His </a:t>
            </a:r>
            <a:r>
              <a:rPr lang="en-ZA" i="1" dirty="0" err="1" smtClean="0">
                <a:solidFill>
                  <a:srgbClr val="004821"/>
                </a:solidFill>
              </a:rPr>
              <a:t>superbness</a:t>
            </a:r>
            <a:r>
              <a:rPr lang="en-ZA" i="1" dirty="0" smtClean="0">
                <a:solidFill>
                  <a:srgbClr val="004821"/>
                </a:solidFill>
              </a:rPr>
              <a:t>. For when He received respect and esteem from Elohim the Father, such a voice came to Him from the Excellent Esteem, “This is My Son, the Beloved in whom I did delight.” </a:t>
            </a:r>
          </a:p>
          <a:p>
            <a:pPr algn="ctr">
              <a:lnSpc>
                <a:spcPts val="2300"/>
              </a:lnSpc>
            </a:pPr>
            <a:r>
              <a:rPr lang="en-US" b="1" i="1" dirty="0" smtClean="0">
                <a:solidFill>
                  <a:srgbClr val="004821"/>
                </a:solidFill>
              </a:rPr>
              <a:t>(2 Peter 1:16-17)</a:t>
            </a:r>
          </a:p>
          <a:p>
            <a:pPr algn="ctr">
              <a:lnSpc>
                <a:spcPts val="2300"/>
              </a:lnSpc>
            </a:pPr>
            <a:endParaRPr lang="en-ZA" i="1" dirty="0" smtClean="0">
              <a:solidFill>
                <a:srgbClr val="004821"/>
              </a:solidFill>
            </a:endParaRPr>
          </a:p>
          <a:p>
            <a:pPr algn="ctr">
              <a:lnSpc>
                <a:spcPts val="2300"/>
              </a:lnSpc>
            </a:pPr>
            <a:r>
              <a:rPr lang="en-ZA" i="1" dirty="0" smtClean="0">
                <a:solidFill>
                  <a:srgbClr val="004821"/>
                </a:solidFill>
              </a:rPr>
              <a:t>And I looked and saw a white cloud, and sitting on the cloud was One like the Son of </a:t>
            </a:r>
            <a:r>
              <a:rPr lang="en-ZA" i="1" dirty="0" err="1" smtClean="0">
                <a:solidFill>
                  <a:srgbClr val="004821"/>
                </a:solidFill>
              </a:rPr>
              <a:t>Aḏam</a:t>
            </a:r>
            <a:r>
              <a:rPr lang="en-ZA" i="1" dirty="0" smtClean="0">
                <a:solidFill>
                  <a:srgbClr val="004821"/>
                </a:solidFill>
              </a:rPr>
              <a:t>, having on His head a golden crown, and in His hand a sharp sickle. </a:t>
            </a:r>
          </a:p>
          <a:p>
            <a:pPr algn="ctr">
              <a:lnSpc>
                <a:spcPts val="2300"/>
              </a:lnSpc>
            </a:pPr>
            <a:r>
              <a:rPr lang="en-ZA" b="1" i="1" dirty="0" smtClean="0">
                <a:solidFill>
                  <a:srgbClr val="004821"/>
                </a:solidFill>
              </a:rPr>
              <a:t>(Revelation 14:14)</a:t>
            </a:r>
          </a:p>
          <a:p>
            <a:endParaRPr lang="en-ZA" dirty="0" smtClean="0"/>
          </a:p>
          <a:p>
            <a:endParaRPr lang="en-ZA" sz="2400" dirty="0" smtClean="0"/>
          </a:p>
          <a:p>
            <a:endParaRPr lang="en-ZA" sz="2400" b="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wo-silver-trumpet.gif"/>
          <p:cNvPicPr>
            <a:picLocks noChangeAspect="1"/>
          </p:cNvPicPr>
          <p:nvPr/>
        </p:nvPicPr>
        <p:blipFill>
          <a:blip r:embed="rId2" cstate="print"/>
          <a:stretch>
            <a:fillRect/>
          </a:stretch>
        </p:blipFill>
        <p:spPr>
          <a:xfrm rot="1843012">
            <a:off x="459494" y="2554486"/>
            <a:ext cx="8126489" cy="3046379"/>
          </a:xfrm>
          <a:prstGeom prst="rect">
            <a:avLst/>
          </a:prstGeom>
        </p:spPr>
      </p:pic>
      <p:sp>
        <p:nvSpPr>
          <p:cNvPr id="2" name="Title 1"/>
          <p:cNvSpPr>
            <a:spLocks noGrp="1"/>
          </p:cNvSpPr>
          <p:nvPr>
            <p:ph type="title"/>
          </p:nvPr>
        </p:nvSpPr>
        <p:spPr/>
        <p:txBody>
          <a:bodyPr/>
          <a:lstStyle/>
          <a:p>
            <a:r>
              <a:rPr lang="en-ZA" dirty="0" smtClean="0"/>
              <a:t>TWO SILVER TRUMPETS</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ctr">
              <a:lnSpc>
                <a:spcPts val="2300"/>
              </a:lnSpc>
            </a:pP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saying, “Make two silver trumpets for yourself, make them of beaten work. And you shall use them for calling the congregation and for breaking camp. “And when they blow both of them, all the congregation shall meet before you at the door of the Tent of Meeting. “And if they blow one, then the leaders, the heads of the thousands of </a:t>
            </a:r>
            <a:r>
              <a:rPr lang="en-ZA" i="1" dirty="0" err="1" smtClean="0">
                <a:solidFill>
                  <a:srgbClr val="004821"/>
                </a:solidFill>
              </a:rPr>
              <a:t>Yisra’ĕl</a:t>
            </a:r>
            <a:r>
              <a:rPr lang="en-ZA" i="1" dirty="0" smtClean="0">
                <a:solidFill>
                  <a:srgbClr val="004821"/>
                </a:solidFill>
              </a:rPr>
              <a:t>, shall gather to you...“And the sons of </a:t>
            </a:r>
            <a:r>
              <a:rPr lang="en-ZA" i="1" dirty="0" err="1" smtClean="0">
                <a:solidFill>
                  <a:srgbClr val="004821"/>
                </a:solidFill>
              </a:rPr>
              <a:t>Aharon</a:t>
            </a:r>
            <a:r>
              <a:rPr lang="en-ZA" i="1" dirty="0" smtClean="0">
                <a:solidFill>
                  <a:srgbClr val="004821"/>
                </a:solidFill>
              </a:rPr>
              <a:t>, the priests, blow with the trumpets. And it shall be to you for a law forever throughout your generations</a:t>
            </a:r>
            <a:r>
              <a:rPr lang="en-ZA" b="1" i="1" dirty="0" smtClean="0">
                <a:solidFill>
                  <a:srgbClr val="004821"/>
                </a:solidFill>
              </a:rPr>
              <a:t>. </a:t>
            </a:r>
            <a:r>
              <a:rPr lang="en-US" b="1" i="1" dirty="0" smtClean="0">
                <a:solidFill>
                  <a:srgbClr val="004821"/>
                </a:solidFill>
              </a:rPr>
              <a:t>(Numbers 10:1-8)</a:t>
            </a:r>
          </a:p>
          <a:p>
            <a:pPr algn="just">
              <a:lnSpc>
                <a:spcPts val="2300"/>
              </a:lnSpc>
            </a:pPr>
            <a:r>
              <a:rPr lang="en-ZA" sz="2400" b="0" dirty="0" smtClean="0"/>
              <a:t>They were to be used to: </a:t>
            </a:r>
          </a:p>
          <a:p>
            <a:pPr marL="179388" indent="-179388" algn="just">
              <a:lnSpc>
                <a:spcPts val="2300"/>
              </a:lnSpc>
              <a:buFont typeface="Arial" pitchFamily="34" charset="0"/>
              <a:buChar char="•"/>
            </a:pPr>
            <a:r>
              <a:rPr lang="en-ZA" sz="2400" b="0" i="1" dirty="0" smtClean="0"/>
              <a:t>Summon the Israelites </a:t>
            </a:r>
          </a:p>
          <a:p>
            <a:pPr marL="179388" indent="-179388" algn="just">
              <a:lnSpc>
                <a:spcPts val="2300"/>
              </a:lnSpc>
              <a:buFont typeface="Arial" pitchFamily="34" charset="0"/>
              <a:buChar char="•"/>
            </a:pPr>
            <a:r>
              <a:rPr lang="en-ZA" sz="2400" b="0" i="1" dirty="0" smtClean="0"/>
              <a:t>Order them to assemble in their ranks and march toward Canaan. </a:t>
            </a:r>
          </a:p>
          <a:p>
            <a:pPr marL="179388" indent="-179388" algn="just">
              <a:lnSpc>
                <a:spcPts val="2300"/>
              </a:lnSpc>
              <a:buFont typeface="Arial" pitchFamily="34" charset="0"/>
              <a:buChar char="•"/>
            </a:pPr>
            <a:r>
              <a:rPr lang="en-ZA" sz="2400" b="0" i="1" dirty="0" smtClean="0"/>
              <a:t>When they went to war</a:t>
            </a:r>
          </a:p>
          <a:p>
            <a:pPr marL="179388" indent="-179388" algn="just">
              <a:lnSpc>
                <a:spcPts val="2300"/>
              </a:lnSpc>
              <a:buFont typeface="Arial" pitchFamily="34" charset="0"/>
              <a:buChar char="•"/>
            </a:pPr>
            <a:r>
              <a:rPr lang="en-ZA" sz="2400" b="0" i="1" dirty="0" smtClean="0"/>
              <a:t>Celebration and feasts</a:t>
            </a:r>
          </a:p>
          <a:p>
            <a:pPr marL="179388" indent="-179388" algn="just">
              <a:lnSpc>
                <a:spcPts val="2300"/>
              </a:lnSpc>
              <a:buFont typeface="Arial" pitchFamily="34" charset="0"/>
              <a:buChar char="•"/>
            </a:pPr>
            <a:r>
              <a:rPr lang="en-ZA" sz="2400" b="0" i="1" dirty="0" smtClean="0"/>
              <a:t>First days of months</a:t>
            </a:r>
            <a:endParaRPr lang="en-ZA" sz="2400" b="0" i="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wo-silver-trumpet.gif"/>
          <p:cNvPicPr>
            <a:picLocks noChangeAspect="1"/>
          </p:cNvPicPr>
          <p:nvPr/>
        </p:nvPicPr>
        <p:blipFill>
          <a:blip r:embed="rId2" cstate="print"/>
          <a:stretch>
            <a:fillRect/>
          </a:stretch>
        </p:blipFill>
        <p:spPr>
          <a:xfrm rot="1843012">
            <a:off x="459494" y="2554486"/>
            <a:ext cx="8126489" cy="3046379"/>
          </a:xfrm>
          <a:prstGeom prst="rect">
            <a:avLst/>
          </a:prstGeom>
        </p:spPr>
      </p:pic>
      <p:sp>
        <p:nvSpPr>
          <p:cNvPr id="2" name="Title 1"/>
          <p:cNvSpPr>
            <a:spLocks noGrp="1"/>
          </p:cNvSpPr>
          <p:nvPr>
            <p:ph type="title"/>
          </p:nvPr>
        </p:nvSpPr>
        <p:spPr/>
        <p:txBody>
          <a:bodyPr/>
          <a:lstStyle/>
          <a:p>
            <a:r>
              <a:rPr lang="en-ZA" dirty="0" smtClean="0"/>
              <a:t>TWO SILVER TRUMPETS</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nSpc>
                <a:spcPts val="2500"/>
              </a:lnSpc>
            </a:pPr>
            <a:r>
              <a:rPr lang="en-ZA" sz="2400" b="0" dirty="0" smtClean="0"/>
              <a:t>The ram’s horn is </a:t>
            </a:r>
            <a:r>
              <a:rPr lang="he-IL" dirty="0" smtClean="0"/>
              <a:t>יהוה</a:t>
            </a:r>
            <a:r>
              <a:rPr lang="en-ZA" sz="2400" b="0" dirty="0" smtClean="0"/>
              <a:t>’s instrument: </a:t>
            </a:r>
            <a:r>
              <a:rPr lang="en-ZA" i="1" dirty="0" smtClean="0">
                <a:solidFill>
                  <a:srgbClr val="004821"/>
                </a:solidFill>
              </a:rPr>
              <a:t>‘Not a hand is to touch it, but he shall certainly be stoned or shot with an arrow, whether man or beast, he shall not live.’ When the trumpet sounds long, let them come near the mountain.” </a:t>
            </a:r>
            <a:r>
              <a:rPr lang="en-ZA" b="1" i="1" dirty="0" smtClean="0">
                <a:solidFill>
                  <a:srgbClr val="004821"/>
                </a:solidFill>
              </a:rPr>
              <a:t>(Exodus 19:13)</a:t>
            </a:r>
          </a:p>
          <a:p>
            <a:pPr algn="just">
              <a:lnSpc>
                <a:spcPts val="2500"/>
              </a:lnSpc>
            </a:pPr>
            <a:r>
              <a:rPr lang="en-ZA" sz="2400" b="0" dirty="0" smtClean="0"/>
              <a:t>The silver trumpet is the people’s instrument. </a:t>
            </a:r>
            <a:r>
              <a:rPr lang="en-ZA" sz="2400" b="0" i="1" dirty="0" smtClean="0"/>
              <a:t>“Make two silver trumpets from hammered silver.” </a:t>
            </a:r>
            <a:r>
              <a:rPr lang="en-ZA" sz="2400" b="0" dirty="0" smtClean="0"/>
              <a:t>The trumpets were long, straight, narrow with a wide mouth, and "of beaten [hammered] work.“ </a:t>
            </a:r>
          </a:p>
          <a:p>
            <a:pPr>
              <a:lnSpc>
                <a:spcPts val="2500"/>
              </a:lnSpc>
            </a:pPr>
            <a:endParaRPr lang="en-ZA" sz="2400" b="0" dirty="0" smtClean="0"/>
          </a:p>
          <a:p>
            <a:pPr>
              <a:lnSpc>
                <a:spcPts val="2500"/>
              </a:lnSpc>
            </a:pPr>
            <a:r>
              <a:rPr lang="en-ZA" sz="2400" b="0" dirty="0" smtClean="0"/>
              <a:t>Thus we see, that when the trumpets would be blown, the </a:t>
            </a:r>
            <a:r>
              <a:rPr lang="en-ZA" sz="2400" b="0" dirty="0" err="1" smtClean="0"/>
              <a:t>Elohim</a:t>
            </a:r>
            <a:r>
              <a:rPr lang="en-ZA" sz="2400" b="0" dirty="0" smtClean="0"/>
              <a:t> of Israel would remember His people, cover them, and deliver them from their enemies. This suggests to us that the blowing of the silver trumpets is a type, or figure, of the prayers of the saints. </a:t>
            </a:r>
            <a:r>
              <a:rPr lang="en-ZA" dirty="0" smtClean="0"/>
              <a:t> </a:t>
            </a:r>
            <a:r>
              <a:rPr lang="en-ZA" i="1" dirty="0" smtClean="0">
                <a:solidFill>
                  <a:srgbClr val="004821"/>
                </a:solidFill>
              </a:rPr>
              <a:t>...“Your prayers and your kind deeds have come up for a remembrance before Elohim. </a:t>
            </a:r>
            <a:r>
              <a:rPr lang="en-ZA" b="1" i="1" dirty="0" smtClean="0">
                <a:solidFill>
                  <a:srgbClr val="004821"/>
                </a:solidFill>
              </a:rPr>
              <a:t>(Acts 10:4)</a:t>
            </a:r>
          </a:p>
          <a:p>
            <a:pPr>
              <a:lnSpc>
                <a:spcPts val="2500"/>
              </a:lnSpc>
            </a:pPr>
            <a:endParaRPr lang="en-ZA" dirty="0" smtClean="0"/>
          </a:p>
          <a:p>
            <a:pPr algn="just">
              <a:lnSpc>
                <a:spcPts val="2500"/>
              </a:lnSpc>
            </a:pPr>
            <a:endParaRPr lang="en-ZA" sz="2400" dirty="0" smtClean="0">
              <a:solidFill>
                <a:srgbClr val="004821"/>
              </a:solidFill>
            </a:endParaRPr>
          </a:p>
          <a:p>
            <a:pPr>
              <a:lnSpc>
                <a:spcPts val="2500"/>
              </a:lnSpc>
            </a:pPr>
            <a:endParaRPr lang="en-ZA" sz="2400" b="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WHY THE TRUMPETS</a:t>
            </a:r>
            <a:endParaRPr lang="en-ZA" dirty="0"/>
          </a:p>
        </p:txBody>
      </p:sp>
      <p:sp>
        <p:nvSpPr>
          <p:cNvPr id="3" name="Content Placeholder 2"/>
          <p:cNvSpPr>
            <a:spLocks noGrp="1"/>
          </p:cNvSpPr>
          <p:nvPr>
            <p:ph idx="1"/>
          </p:nvPr>
        </p:nvSpPr>
        <p:spPr/>
        <p:txBody>
          <a:bodyPr>
            <a:noAutofit/>
          </a:bodyPr>
          <a:lstStyle/>
          <a:p>
            <a:pPr marL="457200" indent="-457200">
              <a:buFont typeface="+mj-lt"/>
              <a:buAutoNum type="arabicPeriod"/>
            </a:pPr>
            <a:r>
              <a:rPr lang="en-ZA" sz="2400" b="0" dirty="0" smtClean="0"/>
              <a:t>That while we do not need to shout our prayers, they should have our full heart, strength, and clarity behind them. </a:t>
            </a:r>
            <a:r>
              <a:rPr lang="en-ZA" dirty="0" smtClean="0"/>
              <a:t> </a:t>
            </a:r>
            <a:r>
              <a:rPr lang="en-ZA" i="1" dirty="0" smtClean="0">
                <a:solidFill>
                  <a:srgbClr val="004821"/>
                </a:solidFill>
              </a:rPr>
              <a:t>And </a:t>
            </a:r>
            <a:r>
              <a:rPr lang="en-ZA" i="1" dirty="0" err="1" smtClean="0">
                <a:solidFill>
                  <a:srgbClr val="004821"/>
                </a:solidFill>
              </a:rPr>
              <a:t>Yehuḏah</a:t>
            </a:r>
            <a:r>
              <a:rPr lang="en-ZA" i="1" dirty="0" smtClean="0">
                <a:solidFill>
                  <a:srgbClr val="004821"/>
                </a:solidFill>
              </a:rPr>
              <a:t> turned and saw the battle was both in front and behind them. Then they cried out to </a:t>
            </a:r>
            <a:r>
              <a:rPr lang="he-IL" i="1" dirty="0" smtClean="0">
                <a:solidFill>
                  <a:srgbClr val="004821"/>
                </a:solidFill>
              </a:rPr>
              <a:t>יהוה</a:t>
            </a:r>
            <a:r>
              <a:rPr lang="en-ZA" i="1" dirty="0" smtClean="0">
                <a:solidFill>
                  <a:srgbClr val="004821"/>
                </a:solidFill>
              </a:rPr>
              <a:t>, and the priests sounded the trumpets. </a:t>
            </a:r>
            <a:r>
              <a:rPr lang="en-US" b="1" i="1" dirty="0" smtClean="0">
                <a:solidFill>
                  <a:srgbClr val="004821"/>
                </a:solidFill>
              </a:rPr>
              <a:t>(2 Chronicles 13:14)</a:t>
            </a:r>
          </a:p>
          <a:p>
            <a:pPr marL="457200" indent="-457200" algn="just">
              <a:lnSpc>
                <a:spcPts val="2400"/>
              </a:lnSpc>
              <a:buFont typeface="+mj-lt"/>
              <a:buAutoNum type="arabicPeriod"/>
            </a:pPr>
            <a:r>
              <a:rPr lang="en-ZA" sz="2400" b="0" dirty="0" smtClean="0"/>
              <a:t>The trumpets sent forth a ringing, upbeat sound that stirred gladness and hope among the people. Our prayers should also be pervaded with faith, hope, and a sense of joy? </a:t>
            </a:r>
          </a:p>
          <a:p>
            <a:pPr marL="457200" indent="-457200">
              <a:lnSpc>
                <a:spcPts val="2400"/>
              </a:lnSpc>
              <a:buFont typeface="+mj-lt"/>
              <a:buAutoNum type="arabicPeriod"/>
            </a:pPr>
            <a:r>
              <a:rPr lang="en-ZA" sz="2400" b="0" dirty="0" smtClean="0"/>
              <a:t>The silver trumpets and the Cloud were to be for the Israelites memorials of Sinai. </a:t>
            </a:r>
            <a:r>
              <a:rPr lang="he-IL" dirty="0" smtClean="0"/>
              <a:t>יהוה</a:t>
            </a:r>
            <a:r>
              <a:rPr lang="en-ZA" sz="2400" b="0" dirty="0" smtClean="0"/>
              <a:t> appeals to both the eye and the ear of man to convey to man what he needs to know. Not everyone watched the cloud, but everyone would hear the sound of the trumpet give the command to assemble and march.</a:t>
            </a:r>
          </a:p>
          <a:p>
            <a:pPr marL="457200" indent="-457200" algn="just">
              <a:lnSpc>
                <a:spcPts val="2400"/>
              </a:lnSpc>
            </a:pPr>
            <a:r>
              <a:rPr lang="en-ZA" sz="2400" dirty="0" smtClean="0">
                <a:solidFill>
                  <a:srgbClr val="C00000"/>
                </a:solidFill>
              </a:rPr>
              <a:t>Note: </a:t>
            </a:r>
            <a:r>
              <a:rPr lang="en-ZA" sz="2400" b="0" dirty="0" smtClean="0">
                <a:solidFill>
                  <a:srgbClr val="C00000"/>
                </a:solidFill>
              </a:rPr>
              <a:t>The trumpets were not blown on a daily basis</a:t>
            </a:r>
            <a:endParaRPr lang="en-ZA" sz="2400" b="0" dirty="0">
              <a:solidFill>
                <a:srgbClr val="C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716016" y="4365104"/>
            <a:ext cx="1440160" cy="201622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ZA" b="1" i="1" dirty="0" smtClean="0"/>
              <a:t>Judah</a:t>
            </a:r>
          </a:p>
          <a:p>
            <a:pPr algn="ctr"/>
            <a:r>
              <a:rPr lang="en-ZA" b="1" i="1" dirty="0" smtClean="0"/>
              <a:t>Issachar</a:t>
            </a:r>
          </a:p>
          <a:p>
            <a:pPr algn="ctr"/>
            <a:r>
              <a:rPr lang="en-ZA" b="1" i="1" dirty="0" err="1" smtClean="0"/>
              <a:t>Zebulun</a:t>
            </a:r>
            <a:endParaRPr lang="en-ZA" b="1" i="1" dirty="0" smtClean="0"/>
          </a:p>
          <a:p>
            <a:pPr algn="ctr"/>
            <a:r>
              <a:rPr lang="en-ZA" i="1" dirty="0" smtClean="0"/>
              <a:t>(Leah)</a:t>
            </a:r>
          </a:p>
          <a:p>
            <a:pPr algn="ctr"/>
            <a:r>
              <a:rPr lang="en-ZA" dirty="0" smtClean="0"/>
              <a:t>186400</a:t>
            </a:r>
            <a:endParaRPr lang="en-ZA" dirty="0"/>
          </a:p>
        </p:txBody>
      </p:sp>
      <p:sp>
        <p:nvSpPr>
          <p:cNvPr id="9" name="Rectangle 8"/>
          <p:cNvSpPr/>
          <p:nvPr/>
        </p:nvSpPr>
        <p:spPr>
          <a:xfrm>
            <a:off x="5076056" y="2348880"/>
            <a:ext cx="720080" cy="57606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ZA"/>
          </a:p>
        </p:txBody>
      </p:sp>
      <p:sp>
        <p:nvSpPr>
          <p:cNvPr id="4" name="Rectangle 3"/>
          <p:cNvSpPr/>
          <p:nvPr/>
        </p:nvSpPr>
        <p:spPr>
          <a:xfrm>
            <a:off x="4716016" y="2132856"/>
            <a:ext cx="1440160" cy="22322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smtClean="0"/>
              <a:t>Tabernacle</a:t>
            </a:r>
            <a:endParaRPr lang="en-ZA" dirty="0"/>
          </a:p>
        </p:txBody>
      </p:sp>
      <p:sp>
        <p:nvSpPr>
          <p:cNvPr id="12" name="Rectangle 11"/>
          <p:cNvSpPr/>
          <p:nvPr/>
        </p:nvSpPr>
        <p:spPr>
          <a:xfrm>
            <a:off x="6156176" y="2132856"/>
            <a:ext cx="2016224" cy="158417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ZA" b="1" i="1" dirty="0" smtClean="0"/>
              <a:t>Dan</a:t>
            </a:r>
          </a:p>
          <a:p>
            <a:pPr algn="ctr"/>
            <a:r>
              <a:rPr lang="en-ZA" b="1" i="1" dirty="0" smtClean="0"/>
              <a:t>Asher</a:t>
            </a:r>
          </a:p>
          <a:p>
            <a:pPr algn="ctr"/>
            <a:r>
              <a:rPr lang="en-ZA" b="1" i="1" dirty="0" smtClean="0"/>
              <a:t>Naphtali</a:t>
            </a:r>
          </a:p>
          <a:p>
            <a:pPr algn="ctr"/>
            <a:r>
              <a:rPr lang="en-ZA" i="1" dirty="0" smtClean="0"/>
              <a:t>(</a:t>
            </a:r>
            <a:r>
              <a:rPr lang="en-ZA" i="1" dirty="0" err="1" smtClean="0"/>
              <a:t>Zilpah</a:t>
            </a:r>
            <a:r>
              <a:rPr lang="en-ZA" i="1" dirty="0" smtClean="0"/>
              <a:t> – </a:t>
            </a:r>
            <a:r>
              <a:rPr lang="en-ZA" i="1" dirty="0" err="1" smtClean="0"/>
              <a:t>Bilhah</a:t>
            </a:r>
            <a:r>
              <a:rPr lang="en-ZA" i="1" dirty="0" smtClean="0"/>
              <a:t>)</a:t>
            </a:r>
          </a:p>
          <a:p>
            <a:pPr algn="ctr"/>
            <a:r>
              <a:rPr lang="en-ZA" dirty="0" smtClean="0"/>
              <a:t>157600</a:t>
            </a:r>
            <a:endParaRPr lang="en-ZA" dirty="0"/>
          </a:p>
        </p:txBody>
      </p:sp>
      <p:sp>
        <p:nvSpPr>
          <p:cNvPr id="11" name="Rectangle 10"/>
          <p:cNvSpPr/>
          <p:nvPr/>
        </p:nvSpPr>
        <p:spPr>
          <a:xfrm>
            <a:off x="4716016" y="764704"/>
            <a:ext cx="1440160" cy="1368152"/>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ZA" b="1" i="1" dirty="0" smtClean="0"/>
              <a:t>Manasseh</a:t>
            </a:r>
          </a:p>
          <a:p>
            <a:pPr algn="ctr"/>
            <a:r>
              <a:rPr lang="en-ZA" b="1" i="1" dirty="0" smtClean="0"/>
              <a:t>Benjamin</a:t>
            </a:r>
          </a:p>
          <a:p>
            <a:pPr algn="ctr"/>
            <a:r>
              <a:rPr lang="en-ZA" b="1" i="1" dirty="0" smtClean="0"/>
              <a:t>Ephraim</a:t>
            </a:r>
          </a:p>
          <a:p>
            <a:pPr algn="ctr"/>
            <a:r>
              <a:rPr lang="en-ZA" i="1" dirty="0" smtClean="0"/>
              <a:t>(Rachel)</a:t>
            </a:r>
          </a:p>
          <a:p>
            <a:pPr algn="ctr"/>
            <a:r>
              <a:rPr lang="en-ZA" dirty="0" smtClean="0"/>
              <a:t>108100</a:t>
            </a:r>
            <a:endParaRPr lang="en-ZA" dirty="0"/>
          </a:p>
        </p:txBody>
      </p:sp>
      <p:sp>
        <p:nvSpPr>
          <p:cNvPr id="13" name="Rectangle 12"/>
          <p:cNvSpPr/>
          <p:nvPr/>
        </p:nvSpPr>
        <p:spPr>
          <a:xfrm>
            <a:off x="2699792" y="2132856"/>
            <a:ext cx="2016224" cy="158417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ZA" b="1" i="1" dirty="0" smtClean="0"/>
              <a:t>Reuben</a:t>
            </a:r>
          </a:p>
          <a:p>
            <a:pPr algn="ctr"/>
            <a:r>
              <a:rPr lang="en-ZA" b="1" i="1" dirty="0" smtClean="0"/>
              <a:t>Simeon</a:t>
            </a:r>
          </a:p>
          <a:p>
            <a:pPr algn="ctr"/>
            <a:r>
              <a:rPr lang="en-ZA" b="1" i="1" dirty="0" smtClean="0"/>
              <a:t>Gad</a:t>
            </a:r>
          </a:p>
          <a:p>
            <a:pPr algn="ctr"/>
            <a:r>
              <a:rPr lang="en-ZA" i="1" dirty="0" smtClean="0"/>
              <a:t>(Leah  - </a:t>
            </a:r>
            <a:r>
              <a:rPr lang="en-ZA" i="1" dirty="0" err="1" smtClean="0"/>
              <a:t>Zilpah</a:t>
            </a:r>
            <a:r>
              <a:rPr lang="en-ZA" i="1" dirty="0" smtClean="0"/>
              <a:t>)</a:t>
            </a:r>
          </a:p>
          <a:p>
            <a:pPr algn="ctr"/>
            <a:r>
              <a:rPr lang="en-ZA" dirty="0" smtClean="0"/>
              <a:t>151450</a:t>
            </a:r>
            <a:endParaRPr lang="en-ZA" dirty="0"/>
          </a:p>
        </p:txBody>
      </p:sp>
      <p:sp>
        <p:nvSpPr>
          <p:cNvPr id="5" name="TextBox 4"/>
          <p:cNvSpPr txBox="1"/>
          <p:nvPr/>
        </p:nvSpPr>
        <p:spPr>
          <a:xfrm>
            <a:off x="5220072" y="6381328"/>
            <a:ext cx="864096" cy="369332"/>
          </a:xfrm>
          <a:prstGeom prst="rect">
            <a:avLst/>
          </a:prstGeom>
          <a:noFill/>
        </p:spPr>
        <p:txBody>
          <a:bodyPr wrap="square" rtlCol="0">
            <a:spAutoFit/>
          </a:bodyPr>
          <a:lstStyle/>
          <a:p>
            <a:r>
              <a:rPr lang="en-ZA" b="1" dirty="0" smtClean="0"/>
              <a:t>E</a:t>
            </a:r>
            <a:endParaRPr lang="en-ZA" b="1" dirty="0"/>
          </a:p>
        </p:txBody>
      </p:sp>
      <p:sp>
        <p:nvSpPr>
          <p:cNvPr id="6" name="TextBox 5"/>
          <p:cNvSpPr txBox="1"/>
          <p:nvPr/>
        </p:nvSpPr>
        <p:spPr>
          <a:xfrm>
            <a:off x="5220072" y="404664"/>
            <a:ext cx="864096" cy="369332"/>
          </a:xfrm>
          <a:prstGeom prst="rect">
            <a:avLst/>
          </a:prstGeom>
          <a:noFill/>
        </p:spPr>
        <p:txBody>
          <a:bodyPr wrap="square" rtlCol="0">
            <a:spAutoFit/>
          </a:bodyPr>
          <a:lstStyle/>
          <a:p>
            <a:r>
              <a:rPr lang="en-ZA" b="1" dirty="0" smtClean="0"/>
              <a:t>W</a:t>
            </a:r>
            <a:endParaRPr lang="en-ZA" b="1" dirty="0"/>
          </a:p>
        </p:txBody>
      </p:sp>
      <p:sp>
        <p:nvSpPr>
          <p:cNvPr id="7" name="TextBox 6"/>
          <p:cNvSpPr txBox="1"/>
          <p:nvPr/>
        </p:nvSpPr>
        <p:spPr>
          <a:xfrm>
            <a:off x="8172400" y="2636912"/>
            <a:ext cx="864096" cy="369332"/>
          </a:xfrm>
          <a:prstGeom prst="rect">
            <a:avLst/>
          </a:prstGeom>
          <a:noFill/>
        </p:spPr>
        <p:txBody>
          <a:bodyPr wrap="square" rtlCol="0">
            <a:spAutoFit/>
          </a:bodyPr>
          <a:lstStyle/>
          <a:p>
            <a:r>
              <a:rPr lang="en-ZA" b="1" dirty="0" smtClean="0"/>
              <a:t>N</a:t>
            </a:r>
            <a:endParaRPr lang="en-ZA" b="1" dirty="0"/>
          </a:p>
        </p:txBody>
      </p:sp>
      <p:sp>
        <p:nvSpPr>
          <p:cNvPr id="8" name="TextBox 7"/>
          <p:cNvSpPr txBox="1"/>
          <p:nvPr/>
        </p:nvSpPr>
        <p:spPr>
          <a:xfrm>
            <a:off x="1835696" y="2780928"/>
            <a:ext cx="864096" cy="369332"/>
          </a:xfrm>
          <a:prstGeom prst="rect">
            <a:avLst/>
          </a:prstGeom>
          <a:noFill/>
        </p:spPr>
        <p:txBody>
          <a:bodyPr wrap="square" rtlCol="0">
            <a:spAutoFit/>
          </a:bodyPr>
          <a:lstStyle/>
          <a:p>
            <a:pPr algn="r"/>
            <a:r>
              <a:rPr lang="en-ZA" b="1" dirty="0" smtClean="0"/>
              <a:t>S</a:t>
            </a:r>
            <a:endParaRPr lang="en-ZA" b="1" dirty="0"/>
          </a:p>
        </p:txBody>
      </p:sp>
      <p:sp>
        <p:nvSpPr>
          <p:cNvPr id="34" name="Rounded Rectangle 33"/>
          <p:cNvSpPr/>
          <p:nvPr/>
        </p:nvSpPr>
        <p:spPr>
          <a:xfrm>
            <a:off x="4211960" y="4077072"/>
            <a:ext cx="2448272" cy="864096"/>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ZA" dirty="0" smtClean="0"/>
              <a:t>Moses, Aaron &amp; Priests</a:t>
            </a:r>
            <a:endParaRPr lang="en-ZA" dirty="0"/>
          </a:p>
        </p:txBody>
      </p:sp>
      <p:sp>
        <p:nvSpPr>
          <p:cNvPr id="39" name="Rounded Rectangle 38"/>
          <p:cNvSpPr/>
          <p:nvPr/>
        </p:nvSpPr>
        <p:spPr>
          <a:xfrm>
            <a:off x="5652120" y="2564904"/>
            <a:ext cx="1503784" cy="864096"/>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ZA" dirty="0" err="1" smtClean="0"/>
              <a:t>Merarites</a:t>
            </a:r>
            <a:endParaRPr lang="en-ZA" dirty="0"/>
          </a:p>
        </p:txBody>
      </p:sp>
      <p:sp>
        <p:nvSpPr>
          <p:cNvPr id="40" name="Rounded Rectangle 39"/>
          <p:cNvSpPr/>
          <p:nvPr/>
        </p:nvSpPr>
        <p:spPr>
          <a:xfrm>
            <a:off x="3707904" y="2564904"/>
            <a:ext cx="1512168" cy="864096"/>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ZA" dirty="0" err="1" smtClean="0"/>
              <a:t>Kohathites</a:t>
            </a:r>
            <a:endParaRPr lang="en-ZA" dirty="0"/>
          </a:p>
        </p:txBody>
      </p:sp>
      <p:sp>
        <p:nvSpPr>
          <p:cNvPr id="41" name="Rounded Rectangle 40"/>
          <p:cNvSpPr/>
          <p:nvPr/>
        </p:nvSpPr>
        <p:spPr>
          <a:xfrm>
            <a:off x="4644008" y="1412776"/>
            <a:ext cx="1512168" cy="864096"/>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ZA" dirty="0" err="1" smtClean="0"/>
              <a:t>Gershonites</a:t>
            </a:r>
            <a:endParaRPr lang="en-ZA" dirty="0"/>
          </a:p>
        </p:txBody>
      </p:sp>
      <p:sp>
        <p:nvSpPr>
          <p:cNvPr id="17" name="Title 16"/>
          <p:cNvSpPr>
            <a:spLocks noGrp="1"/>
          </p:cNvSpPr>
          <p:nvPr>
            <p:ph type="title"/>
          </p:nvPr>
        </p:nvSpPr>
        <p:spPr>
          <a:xfrm>
            <a:off x="323528" y="260648"/>
            <a:ext cx="4499992" cy="1143000"/>
          </a:xfrm>
        </p:spPr>
        <p:txBody>
          <a:bodyPr/>
          <a:lstStyle/>
          <a:p>
            <a:pPr algn="l"/>
            <a:r>
              <a:rPr lang="en-ZA" dirty="0" smtClean="0"/>
              <a:t>CAMP LAYOUT</a:t>
            </a:r>
            <a:endParaRPr lang="en-ZA"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6444208" y="4437112"/>
            <a:ext cx="1224136" cy="165618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ZA" b="1" i="1" dirty="0" smtClean="0"/>
              <a:t>Manasseh</a:t>
            </a:r>
          </a:p>
          <a:p>
            <a:pPr algn="ctr"/>
            <a:r>
              <a:rPr lang="en-ZA" b="1" i="1" dirty="0" smtClean="0"/>
              <a:t>Benjamin</a:t>
            </a:r>
          </a:p>
          <a:p>
            <a:pPr algn="ctr"/>
            <a:r>
              <a:rPr lang="en-ZA" b="1" i="1" dirty="0" smtClean="0"/>
              <a:t>Ephraim</a:t>
            </a:r>
          </a:p>
          <a:p>
            <a:pPr algn="ctr"/>
            <a:endParaRPr lang="en-ZA" i="1" dirty="0" smtClean="0"/>
          </a:p>
          <a:p>
            <a:pPr algn="ctr"/>
            <a:r>
              <a:rPr lang="en-ZA" dirty="0" smtClean="0"/>
              <a:t>108100</a:t>
            </a:r>
            <a:endParaRPr lang="en-ZA" dirty="0"/>
          </a:p>
        </p:txBody>
      </p:sp>
      <p:sp>
        <p:nvSpPr>
          <p:cNvPr id="13" name="Rectangle 12"/>
          <p:cNvSpPr/>
          <p:nvPr/>
        </p:nvSpPr>
        <p:spPr>
          <a:xfrm>
            <a:off x="3419872" y="4437112"/>
            <a:ext cx="1152128" cy="165618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ZA" b="1" i="1" dirty="0" smtClean="0"/>
              <a:t>Reuben</a:t>
            </a:r>
          </a:p>
          <a:p>
            <a:pPr algn="ctr"/>
            <a:r>
              <a:rPr lang="en-ZA" b="1" i="1" dirty="0" smtClean="0"/>
              <a:t>Simeon</a:t>
            </a:r>
          </a:p>
          <a:p>
            <a:pPr algn="ctr"/>
            <a:r>
              <a:rPr lang="en-ZA" b="1" i="1" dirty="0" smtClean="0"/>
              <a:t>Gad</a:t>
            </a:r>
          </a:p>
          <a:p>
            <a:pPr algn="ctr"/>
            <a:endParaRPr lang="en-ZA" dirty="0" smtClean="0"/>
          </a:p>
          <a:p>
            <a:pPr algn="ctr"/>
            <a:r>
              <a:rPr lang="en-ZA" dirty="0" smtClean="0"/>
              <a:t>151450</a:t>
            </a:r>
            <a:endParaRPr lang="en-ZA" dirty="0"/>
          </a:p>
        </p:txBody>
      </p:sp>
      <p:sp>
        <p:nvSpPr>
          <p:cNvPr id="10" name="Rectangle 9"/>
          <p:cNvSpPr/>
          <p:nvPr/>
        </p:nvSpPr>
        <p:spPr>
          <a:xfrm>
            <a:off x="179512" y="4365104"/>
            <a:ext cx="1224136" cy="165618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ZA" b="1" i="1" dirty="0" smtClean="0"/>
              <a:t>Judah</a:t>
            </a:r>
          </a:p>
          <a:p>
            <a:pPr algn="ctr"/>
            <a:r>
              <a:rPr lang="en-ZA" b="1" i="1" dirty="0" smtClean="0"/>
              <a:t>Issachar</a:t>
            </a:r>
          </a:p>
          <a:p>
            <a:pPr algn="ctr"/>
            <a:r>
              <a:rPr lang="en-ZA" b="1" i="1" dirty="0" err="1" smtClean="0"/>
              <a:t>Zebulun</a:t>
            </a:r>
            <a:endParaRPr lang="en-ZA" b="1" i="1" dirty="0" smtClean="0"/>
          </a:p>
          <a:p>
            <a:pPr algn="ctr"/>
            <a:endParaRPr lang="en-ZA" i="1" dirty="0" smtClean="0"/>
          </a:p>
          <a:p>
            <a:pPr algn="ctr"/>
            <a:r>
              <a:rPr lang="en-ZA" dirty="0" smtClean="0"/>
              <a:t>186400</a:t>
            </a:r>
            <a:endParaRPr lang="en-ZA" dirty="0"/>
          </a:p>
        </p:txBody>
      </p:sp>
      <p:sp>
        <p:nvSpPr>
          <p:cNvPr id="12" name="Rectangle 11"/>
          <p:cNvSpPr/>
          <p:nvPr/>
        </p:nvSpPr>
        <p:spPr>
          <a:xfrm>
            <a:off x="7812360" y="4437112"/>
            <a:ext cx="1224136" cy="165618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ZA" b="1" i="1" dirty="0" smtClean="0"/>
              <a:t>Dan</a:t>
            </a:r>
          </a:p>
          <a:p>
            <a:pPr algn="ctr"/>
            <a:r>
              <a:rPr lang="en-ZA" b="1" i="1" dirty="0" smtClean="0"/>
              <a:t>Asher</a:t>
            </a:r>
          </a:p>
          <a:p>
            <a:pPr algn="ctr"/>
            <a:r>
              <a:rPr lang="en-ZA" b="1" i="1" dirty="0" smtClean="0"/>
              <a:t>Naphtali</a:t>
            </a:r>
          </a:p>
          <a:p>
            <a:pPr algn="ctr"/>
            <a:endParaRPr lang="en-ZA" i="1" dirty="0" smtClean="0"/>
          </a:p>
          <a:p>
            <a:pPr algn="ctr"/>
            <a:r>
              <a:rPr lang="en-ZA" dirty="0" smtClean="0"/>
              <a:t>157600</a:t>
            </a:r>
            <a:endParaRPr lang="en-ZA" dirty="0"/>
          </a:p>
        </p:txBody>
      </p:sp>
      <p:sp>
        <p:nvSpPr>
          <p:cNvPr id="34" name="Rounded Rectangle 33"/>
          <p:cNvSpPr/>
          <p:nvPr/>
        </p:nvSpPr>
        <p:spPr>
          <a:xfrm>
            <a:off x="1763688" y="5301208"/>
            <a:ext cx="1440160" cy="864096"/>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ZA" dirty="0" smtClean="0"/>
              <a:t>Priests</a:t>
            </a:r>
            <a:endParaRPr lang="en-ZA" dirty="0"/>
          </a:p>
        </p:txBody>
      </p:sp>
      <p:sp>
        <p:nvSpPr>
          <p:cNvPr id="40" name="Rounded Rectangle 39"/>
          <p:cNvSpPr/>
          <p:nvPr/>
        </p:nvSpPr>
        <p:spPr>
          <a:xfrm>
            <a:off x="4788024" y="4797152"/>
            <a:ext cx="1512168" cy="864096"/>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ZA" dirty="0" err="1" smtClean="0"/>
              <a:t>Kohathites</a:t>
            </a:r>
            <a:endParaRPr lang="en-ZA" dirty="0"/>
          </a:p>
        </p:txBody>
      </p:sp>
      <p:sp>
        <p:nvSpPr>
          <p:cNvPr id="41" name="Rounded Rectangle 40"/>
          <p:cNvSpPr/>
          <p:nvPr/>
        </p:nvSpPr>
        <p:spPr>
          <a:xfrm>
            <a:off x="1763688" y="4365104"/>
            <a:ext cx="1440160" cy="864096"/>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ZA" dirty="0" err="1" smtClean="0"/>
              <a:t>Gershonites</a:t>
            </a:r>
            <a:endParaRPr lang="en-ZA" dirty="0" smtClean="0"/>
          </a:p>
          <a:p>
            <a:pPr algn="ctr"/>
            <a:r>
              <a:rPr lang="en-ZA" dirty="0" err="1" smtClean="0"/>
              <a:t>Merarites</a:t>
            </a:r>
            <a:endParaRPr lang="en-ZA" dirty="0"/>
          </a:p>
        </p:txBody>
      </p:sp>
      <p:sp>
        <p:nvSpPr>
          <p:cNvPr id="17" name="Title 16"/>
          <p:cNvSpPr>
            <a:spLocks noGrp="1"/>
          </p:cNvSpPr>
          <p:nvPr>
            <p:ph type="title"/>
          </p:nvPr>
        </p:nvSpPr>
        <p:spPr/>
        <p:txBody>
          <a:bodyPr/>
          <a:lstStyle/>
          <a:p>
            <a:r>
              <a:rPr lang="en-ZA" smtClean="0"/>
              <a:t>MOVING INTO THE DESSERT</a:t>
            </a:r>
            <a:endParaRPr lang="en-ZA" dirty="0"/>
          </a:p>
        </p:txBody>
      </p:sp>
      <p:sp>
        <p:nvSpPr>
          <p:cNvPr id="21" name="Content Placeholder 20"/>
          <p:cNvSpPr>
            <a:spLocks noGrp="1"/>
          </p:cNvSpPr>
          <p:nvPr>
            <p:ph idx="1"/>
          </p:nvPr>
        </p:nvSpPr>
        <p:spPr/>
        <p:txBody>
          <a:bodyPr>
            <a:normAutofit/>
          </a:bodyPr>
          <a:lstStyle/>
          <a:p>
            <a:pPr algn="ctr"/>
            <a:r>
              <a:rPr lang="en-ZA" i="1" dirty="0" smtClean="0">
                <a:solidFill>
                  <a:srgbClr val="004821"/>
                </a:solidFill>
              </a:rPr>
              <a:t>And it came to be on the twentieth day of the second month, in the second year, that the cloud was taken up from above the Dwelling Place of the Witness. And the children of </a:t>
            </a:r>
            <a:r>
              <a:rPr lang="en-ZA" i="1" dirty="0" err="1" smtClean="0">
                <a:solidFill>
                  <a:srgbClr val="004821"/>
                </a:solidFill>
              </a:rPr>
              <a:t>Yisra’ĕl</a:t>
            </a:r>
            <a:r>
              <a:rPr lang="en-ZA" i="1" dirty="0" smtClean="0">
                <a:solidFill>
                  <a:srgbClr val="004821"/>
                </a:solidFill>
              </a:rPr>
              <a:t> departed, setting out from the Wilderness of Sinai. And the cloud dwelt on it in the Wilderness of </a:t>
            </a:r>
            <a:r>
              <a:rPr lang="en-ZA" i="1" dirty="0" err="1" smtClean="0">
                <a:solidFill>
                  <a:srgbClr val="004821"/>
                </a:solidFill>
              </a:rPr>
              <a:t>Paran</a:t>
            </a:r>
            <a:r>
              <a:rPr lang="en-ZA" i="1" dirty="0" smtClean="0">
                <a:solidFill>
                  <a:srgbClr val="004821"/>
                </a:solidFill>
              </a:rPr>
              <a:t>. Thus they departed the first time, according to the command of </a:t>
            </a:r>
            <a:r>
              <a:rPr lang="he-IL" i="1" dirty="0" smtClean="0">
                <a:solidFill>
                  <a:srgbClr val="004821"/>
                </a:solidFill>
              </a:rPr>
              <a:t>יהוה</a:t>
            </a:r>
            <a:r>
              <a:rPr lang="en-ZA" i="1" dirty="0" smtClean="0">
                <a:solidFill>
                  <a:srgbClr val="004821"/>
                </a:solidFill>
              </a:rPr>
              <a:t> by the hand of </a:t>
            </a:r>
            <a:r>
              <a:rPr lang="en-ZA" i="1" dirty="0" err="1" smtClean="0">
                <a:solidFill>
                  <a:srgbClr val="004821"/>
                </a:solidFill>
              </a:rPr>
              <a:t>Mosheh</a:t>
            </a:r>
            <a:r>
              <a:rPr lang="en-ZA" i="1" dirty="0" smtClean="0">
                <a:solidFill>
                  <a:srgbClr val="004821"/>
                </a:solidFill>
              </a:rPr>
              <a:t>....</a:t>
            </a:r>
            <a:r>
              <a:rPr lang="en-US" b="1" i="1" dirty="0" smtClean="0">
                <a:solidFill>
                  <a:srgbClr val="004821"/>
                </a:solidFill>
              </a:rPr>
              <a:t>(Numbers 10:11-28)</a:t>
            </a:r>
            <a:endParaRPr lang="en-ZA" sz="2400" b="1" i="1" dirty="0">
              <a:solidFill>
                <a:srgbClr val="00482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HOBAB</a:t>
            </a:r>
            <a:endParaRPr lang="en-ZA" dirty="0"/>
          </a:p>
        </p:txBody>
      </p:sp>
      <p:sp>
        <p:nvSpPr>
          <p:cNvPr id="3" name="Content Placeholder 2"/>
          <p:cNvSpPr>
            <a:spLocks noGrp="1"/>
          </p:cNvSpPr>
          <p:nvPr>
            <p:ph idx="1"/>
          </p:nvPr>
        </p:nvSpPr>
        <p:spPr>
          <a:xfrm>
            <a:off x="323528" y="1600200"/>
            <a:ext cx="8568952" cy="5257800"/>
          </a:xfrm>
        </p:spPr>
        <p:txBody>
          <a:bodyPr>
            <a:noAutofit/>
          </a:bodyPr>
          <a:lstStyle/>
          <a:p>
            <a:pPr algn="ctr">
              <a:lnSpc>
                <a:spcPts val="2300"/>
              </a:lnSpc>
            </a:pPr>
            <a:r>
              <a:rPr lang="en-ZA" i="1" dirty="0" smtClean="0">
                <a:solidFill>
                  <a:srgbClr val="004821"/>
                </a:solidFill>
              </a:rPr>
              <a:t>And </a:t>
            </a:r>
            <a:r>
              <a:rPr lang="en-ZA" i="1" dirty="0" err="1" smtClean="0">
                <a:solidFill>
                  <a:srgbClr val="004821"/>
                </a:solidFill>
              </a:rPr>
              <a:t>Mosheh</a:t>
            </a:r>
            <a:r>
              <a:rPr lang="en-ZA" i="1" dirty="0" smtClean="0">
                <a:solidFill>
                  <a:srgbClr val="004821"/>
                </a:solidFill>
              </a:rPr>
              <a:t> said to </a:t>
            </a:r>
            <a:r>
              <a:rPr lang="en-ZA" i="1" dirty="0" err="1" smtClean="0">
                <a:solidFill>
                  <a:srgbClr val="004821"/>
                </a:solidFill>
              </a:rPr>
              <a:t>Ḥoḇab</a:t>
            </a:r>
            <a:r>
              <a:rPr lang="en-ZA" i="1" dirty="0" smtClean="0">
                <a:solidFill>
                  <a:srgbClr val="004821"/>
                </a:solidFill>
              </a:rPr>
              <a:t>̱, the son of </a:t>
            </a:r>
            <a:r>
              <a:rPr lang="en-ZA" i="1" dirty="0" err="1" smtClean="0">
                <a:solidFill>
                  <a:srgbClr val="004821"/>
                </a:solidFill>
              </a:rPr>
              <a:t>Reʽuw’ĕl</a:t>
            </a:r>
            <a:r>
              <a:rPr lang="en-ZA" i="1" dirty="0" smtClean="0">
                <a:solidFill>
                  <a:srgbClr val="004821"/>
                </a:solidFill>
              </a:rPr>
              <a:t> the </a:t>
            </a:r>
            <a:r>
              <a:rPr lang="en-ZA" i="1" dirty="0" err="1" smtClean="0">
                <a:solidFill>
                  <a:srgbClr val="004821"/>
                </a:solidFill>
              </a:rPr>
              <a:t>Miḏyanite</a:t>
            </a:r>
            <a:r>
              <a:rPr lang="en-ZA" i="1" dirty="0" smtClean="0">
                <a:solidFill>
                  <a:srgbClr val="004821"/>
                </a:solidFill>
              </a:rPr>
              <a:t>, </a:t>
            </a:r>
            <a:r>
              <a:rPr lang="en-ZA" i="1" dirty="0" err="1" smtClean="0">
                <a:solidFill>
                  <a:srgbClr val="004821"/>
                </a:solidFill>
              </a:rPr>
              <a:t>Mosheh’s</a:t>
            </a:r>
            <a:r>
              <a:rPr lang="en-ZA" i="1" dirty="0" smtClean="0">
                <a:solidFill>
                  <a:srgbClr val="004821"/>
                </a:solidFill>
              </a:rPr>
              <a:t> father-in-law, “We are setting out for the place of which </a:t>
            </a:r>
            <a:r>
              <a:rPr lang="he-IL" i="1" dirty="0" smtClean="0">
                <a:solidFill>
                  <a:srgbClr val="004821"/>
                </a:solidFill>
              </a:rPr>
              <a:t>יהוה</a:t>
            </a:r>
            <a:r>
              <a:rPr lang="en-ZA" i="1" dirty="0" smtClean="0">
                <a:solidFill>
                  <a:srgbClr val="004821"/>
                </a:solidFill>
              </a:rPr>
              <a:t> said, ‘I give it to you.’ Come with us, and we shall do good to you, for </a:t>
            </a:r>
            <a:r>
              <a:rPr lang="he-IL" i="1" dirty="0" smtClean="0">
                <a:solidFill>
                  <a:srgbClr val="004821"/>
                </a:solidFill>
              </a:rPr>
              <a:t>יהוה</a:t>
            </a:r>
            <a:r>
              <a:rPr lang="en-ZA" i="1" dirty="0" smtClean="0">
                <a:solidFill>
                  <a:srgbClr val="004821"/>
                </a:solidFill>
              </a:rPr>
              <a:t> has spoken good concerning </a:t>
            </a:r>
            <a:r>
              <a:rPr lang="en-ZA" i="1" dirty="0" err="1" smtClean="0">
                <a:solidFill>
                  <a:srgbClr val="004821"/>
                </a:solidFill>
              </a:rPr>
              <a:t>Yisra’ĕl</a:t>
            </a:r>
            <a:r>
              <a:rPr lang="en-ZA" i="1" dirty="0" smtClean="0">
                <a:solidFill>
                  <a:srgbClr val="004821"/>
                </a:solidFill>
              </a:rPr>
              <a:t>.” And he replied to him, “I am not going, but I am going to my own land and to my relatives.” Then he said, “Please do not leave us, ..“And it shall be, when you go with us, then it shall be that whatever good </a:t>
            </a:r>
            <a:r>
              <a:rPr lang="he-IL" i="1" dirty="0" smtClean="0">
                <a:solidFill>
                  <a:srgbClr val="004821"/>
                </a:solidFill>
              </a:rPr>
              <a:t>יהוה</a:t>
            </a:r>
            <a:r>
              <a:rPr lang="en-ZA" i="1" dirty="0" smtClean="0">
                <a:solidFill>
                  <a:srgbClr val="004821"/>
                </a:solidFill>
              </a:rPr>
              <a:t> does to us, the same we shall do to you.” </a:t>
            </a:r>
            <a:r>
              <a:rPr lang="en-US" b="1" i="1" dirty="0" smtClean="0">
                <a:solidFill>
                  <a:srgbClr val="004821"/>
                </a:solidFill>
              </a:rPr>
              <a:t>(Numbers 10:29-32)</a:t>
            </a:r>
          </a:p>
          <a:p>
            <a:pPr algn="just">
              <a:lnSpc>
                <a:spcPts val="2300"/>
              </a:lnSpc>
            </a:pPr>
            <a:r>
              <a:rPr lang="en-ZA" sz="2400" b="0" dirty="0" err="1" smtClean="0"/>
              <a:t>Hobab</a:t>
            </a:r>
            <a:r>
              <a:rPr lang="en-ZA" sz="2400" b="0" dirty="0" smtClean="0"/>
              <a:t>, son of </a:t>
            </a:r>
            <a:r>
              <a:rPr lang="en-ZA" sz="2400" b="0" dirty="0" err="1" smtClean="0"/>
              <a:t>Reuel</a:t>
            </a:r>
            <a:r>
              <a:rPr lang="en-ZA" sz="2400" b="0" dirty="0" smtClean="0"/>
              <a:t>, the name occurs here and in Judges 4:11, and identifies </a:t>
            </a:r>
            <a:r>
              <a:rPr lang="en-ZA" sz="2400" b="0" dirty="0" err="1" smtClean="0"/>
              <a:t>Hobab</a:t>
            </a:r>
            <a:r>
              <a:rPr lang="en-ZA" sz="2400" b="0" dirty="0" smtClean="0"/>
              <a:t> with </a:t>
            </a:r>
            <a:r>
              <a:rPr lang="en-ZA" sz="2400" b="0" dirty="0" err="1" smtClean="0"/>
              <a:t>Jethro</a:t>
            </a:r>
            <a:r>
              <a:rPr lang="en-ZA" sz="2400" b="0" dirty="0" smtClean="0"/>
              <a:t>, and </a:t>
            </a:r>
            <a:r>
              <a:rPr lang="en-ZA" sz="2400" b="0" dirty="0" err="1" smtClean="0"/>
              <a:t>Jethro</a:t>
            </a:r>
            <a:r>
              <a:rPr lang="en-ZA" sz="2400" b="0" dirty="0" smtClean="0"/>
              <a:t> with </a:t>
            </a:r>
            <a:r>
              <a:rPr lang="en-ZA" sz="2400" b="0" dirty="0" err="1" smtClean="0"/>
              <a:t>Reuel</a:t>
            </a:r>
            <a:r>
              <a:rPr lang="en-ZA" sz="2400" b="0" dirty="0" smtClean="0"/>
              <a:t>, the </a:t>
            </a:r>
            <a:r>
              <a:rPr lang="en-ZA" sz="2400" b="0" i="1" dirty="0" smtClean="0"/>
              <a:t>"priest of Midian."</a:t>
            </a:r>
            <a:r>
              <a:rPr lang="en-ZA" sz="2400" b="0" dirty="0" smtClean="0"/>
              <a:t> </a:t>
            </a:r>
            <a:r>
              <a:rPr lang="en-ZA" sz="2400" b="0" dirty="0" err="1" smtClean="0"/>
              <a:t>Hobab</a:t>
            </a:r>
            <a:r>
              <a:rPr lang="en-ZA" sz="2400" b="0" dirty="0" smtClean="0"/>
              <a:t> was a </a:t>
            </a:r>
            <a:r>
              <a:rPr lang="en-ZA" sz="2400" b="0" dirty="0" err="1" smtClean="0"/>
              <a:t>Kenite</a:t>
            </a:r>
            <a:r>
              <a:rPr lang="en-ZA" sz="2400" b="0" dirty="0" smtClean="0"/>
              <a:t>, a son of the desert who worshipped Elohim. </a:t>
            </a:r>
          </a:p>
          <a:p>
            <a:pPr algn="just">
              <a:lnSpc>
                <a:spcPts val="2300"/>
              </a:lnSpc>
            </a:pPr>
            <a:r>
              <a:rPr lang="en-ZA" sz="2400" b="0" i="1" dirty="0" smtClean="0"/>
              <a:t>"Come with us.“</a:t>
            </a:r>
            <a:r>
              <a:rPr lang="en-ZA" sz="2400" b="0" dirty="0" smtClean="0"/>
              <a:t> We are on our way to Glory." </a:t>
            </a:r>
            <a:r>
              <a:rPr lang="en-ZA" sz="2400" b="0" dirty="0" err="1" smtClean="0"/>
              <a:t>Hobab</a:t>
            </a:r>
            <a:r>
              <a:rPr lang="en-ZA" sz="2400" b="0" dirty="0" smtClean="0"/>
              <a:t> was invited to be a partner in their pilgrimage to Canaan, a partaker in their discomforts and trials ["light afflictions"], but also a shareholder in their many rich blessings ["eternal weight of glory"], of which Israel would partake </a:t>
            </a:r>
            <a:r>
              <a:rPr lang="en-ZA" sz="2400" i="1" dirty="0" smtClean="0"/>
              <a:t>(Rom. 9:3; 10:2). </a:t>
            </a:r>
            <a:endParaRPr lang="en-ZA" sz="2400" i="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5536" y="0"/>
            <a:ext cx="8424936" cy="1470025"/>
          </a:xfrm>
        </p:spPr>
        <p:txBody>
          <a:bodyPr/>
          <a:lstStyle/>
          <a:p>
            <a:r>
              <a:rPr lang="en-US" dirty="0" smtClean="0"/>
              <a:t>BEHA’ALOTCHA -“In your going up.”</a:t>
            </a:r>
            <a:endParaRPr lang="en-ZA" dirty="0"/>
          </a:p>
        </p:txBody>
      </p:sp>
      <p:sp>
        <p:nvSpPr>
          <p:cNvPr id="5" name="Subtitle 4"/>
          <p:cNvSpPr>
            <a:spLocks noGrp="1"/>
          </p:cNvSpPr>
          <p:nvPr>
            <p:ph type="subTitle" idx="1"/>
          </p:nvPr>
        </p:nvSpPr>
        <p:spPr>
          <a:xfrm>
            <a:off x="323528" y="4653136"/>
            <a:ext cx="8424936" cy="2204864"/>
          </a:xfrm>
        </p:spPr>
        <p:txBody>
          <a:bodyPr>
            <a:normAutofit fontScale="47500" lnSpcReduction="20000"/>
          </a:bodyPr>
          <a:lstStyle/>
          <a:p>
            <a:r>
              <a:rPr lang="en-ZA" sz="4000" b="1" dirty="0" smtClean="0"/>
              <a:t>TORAH: </a:t>
            </a:r>
            <a:r>
              <a:rPr lang="en-ZA" sz="4000" b="0" dirty="0" smtClean="0"/>
              <a:t>Numbers 8:1-12:16 </a:t>
            </a:r>
          </a:p>
          <a:p>
            <a:r>
              <a:rPr lang="en-ZA" sz="4000" b="1" dirty="0" smtClean="0"/>
              <a:t>HAFTORAH: </a:t>
            </a:r>
            <a:r>
              <a:rPr lang="en-ZA" sz="4000" b="0" dirty="0" smtClean="0"/>
              <a:t>Zechariah 2:10 [14]–4:7</a:t>
            </a:r>
          </a:p>
          <a:p>
            <a:r>
              <a:rPr lang="en-ZA" sz="4000" b="1" dirty="0" smtClean="0"/>
              <a:t>B’RIT HADASHAH: </a:t>
            </a:r>
            <a:r>
              <a:rPr lang="en-ZA" sz="4000" b="0" dirty="0" smtClean="0"/>
              <a:t>On the consecration of the apostles: Rom 1:1; Gal 1:15 </a:t>
            </a:r>
          </a:p>
          <a:p>
            <a:r>
              <a:rPr lang="en-ZA" sz="4000" b="0" dirty="0" smtClean="0"/>
              <a:t>On Yeshua our Great High Priest: Heb 4:14–5:10; 7:1–28; 9:23–25 </a:t>
            </a:r>
          </a:p>
          <a:p>
            <a:r>
              <a:rPr lang="en-ZA" sz="4000" b="0" dirty="0" smtClean="0"/>
              <a:t>On following Yeshua, spiritual pillar of fire: 1 </a:t>
            </a:r>
            <a:r>
              <a:rPr lang="en-ZA" sz="4000" b="0" dirty="0" err="1" smtClean="0"/>
              <a:t>Cor</a:t>
            </a:r>
            <a:r>
              <a:rPr lang="en-ZA" sz="4000" b="0" dirty="0" smtClean="0"/>
              <a:t> 11:1; Rev 14:4; Phil 2:14</a:t>
            </a:r>
          </a:p>
          <a:p>
            <a:r>
              <a:rPr lang="en-ZA" sz="4000" b="0" dirty="0" smtClean="0"/>
              <a:t>On murmuring: 1 </a:t>
            </a:r>
            <a:r>
              <a:rPr lang="en-ZA" sz="4000" b="0" dirty="0" err="1" smtClean="0"/>
              <a:t>Cor</a:t>
            </a:r>
            <a:r>
              <a:rPr lang="en-ZA" sz="4000" b="0" dirty="0" smtClean="0"/>
              <a:t> 10:10 </a:t>
            </a:r>
          </a:p>
          <a:p>
            <a:r>
              <a:rPr lang="en-ZA" sz="3400" i="1" dirty="0" smtClean="0">
                <a:solidFill>
                  <a:schemeClr val="accent6">
                    <a:lumMod val="50000"/>
                  </a:schemeClr>
                </a:solidFill>
              </a:rPr>
              <a:t>All references: The Scripture 1998+ unless otherwise noted</a:t>
            </a:r>
            <a:endParaRPr lang="en-ZA" sz="3400" b="0" dirty="0"/>
          </a:p>
        </p:txBody>
      </p:sp>
      <p:pic>
        <p:nvPicPr>
          <p:cNvPr id="8" name="Picture 7" descr="Priest and manorrah.png"/>
          <p:cNvPicPr>
            <a:picLocks noChangeAspect="1"/>
          </p:cNvPicPr>
          <p:nvPr/>
        </p:nvPicPr>
        <p:blipFill>
          <a:blip r:embed="rId2" cstate="print"/>
          <a:stretch>
            <a:fillRect/>
          </a:stretch>
        </p:blipFill>
        <p:spPr>
          <a:xfrm>
            <a:off x="1475656" y="1268760"/>
            <a:ext cx="2314753" cy="3096344"/>
          </a:xfrm>
          <a:prstGeom prst="rect">
            <a:avLst/>
          </a:prstGeom>
          <a:ln>
            <a:noFill/>
          </a:ln>
          <a:effectLst>
            <a:outerShdw blurRad="292100" dist="139700" dir="2700000" algn="tl" rotWithShape="0">
              <a:srgbClr val="333333">
                <a:alpha val="65000"/>
              </a:srgbClr>
            </a:outerShdw>
          </a:effectLst>
        </p:spPr>
      </p:pic>
      <p:pic>
        <p:nvPicPr>
          <p:cNvPr id="7" name="Picture 6" descr="two-silver-trumpet.gif"/>
          <p:cNvPicPr>
            <a:picLocks noChangeAspect="1"/>
          </p:cNvPicPr>
          <p:nvPr/>
        </p:nvPicPr>
        <p:blipFill>
          <a:blip r:embed="rId3" cstate="print"/>
          <a:stretch>
            <a:fillRect/>
          </a:stretch>
        </p:blipFill>
        <p:spPr>
          <a:xfrm rot="3228128">
            <a:off x="3962869" y="2332451"/>
            <a:ext cx="5054362" cy="2303932"/>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ARISE AND RETURN</a:t>
            </a:r>
            <a:endParaRPr lang="en-ZA" dirty="0"/>
          </a:p>
        </p:txBody>
      </p:sp>
      <p:sp>
        <p:nvSpPr>
          <p:cNvPr id="3" name="Content Placeholder 2"/>
          <p:cNvSpPr>
            <a:spLocks noGrp="1"/>
          </p:cNvSpPr>
          <p:nvPr>
            <p:ph idx="1"/>
          </p:nvPr>
        </p:nvSpPr>
        <p:spPr>
          <a:xfrm>
            <a:off x="457200" y="1600200"/>
            <a:ext cx="8229600" cy="5257800"/>
          </a:xfrm>
        </p:spPr>
        <p:txBody>
          <a:bodyPr>
            <a:normAutofit fontScale="25000" lnSpcReduction="20000"/>
          </a:bodyPr>
          <a:lstStyle/>
          <a:p>
            <a:pPr algn="ctr"/>
            <a:r>
              <a:rPr lang="en-ZA" sz="9600" i="1" dirty="0" smtClean="0">
                <a:solidFill>
                  <a:srgbClr val="004821"/>
                </a:solidFill>
              </a:rPr>
              <a:t>And it came to be, whenever the ark set out, that </a:t>
            </a:r>
            <a:r>
              <a:rPr lang="en-ZA" sz="9600" i="1" dirty="0" err="1" smtClean="0">
                <a:solidFill>
                  <a:srgbClr val="004821"/>
                </a:solidFill>
              </a:rPr>
              <a:t>Mosheh</a:t>
            </a:r>
            <a:r>
              <a:rPr lang="en-ZA" sz="9600" i="1" dirty="0" smtClean="0">
                <a:solidFill>
                  <a:srgbClr val="004821"/>
                </a:solidFill>
              </a:rPr>
              <a:t> said, “Rise up, O </a:t>
            </a:r>
            <a:r>
              <a:rPr lang="he-IL" sz="9600" i="1" dirty="0" smtClean="0">
                <a:solidFill>
                  <a:srgbClr val="004821"/>
                </a:solidFill>
              </a:rPr>
              <a:t>יהוה</a:t>
            </a:r>
            <a:r>
              <a:rPr lang="en-ZA" sz="9600" i="1" dirty="0" smtClean="0">
                <a:solidFill>
                  <a:srgbClr val="004821"/>
                </a:solidFill>
              </a:rPr>
              <a:t>! And let Your enemies be scattered, and let those who hate You flee before You.” And when it rested, he said, “Return, O </a:t>
            </a:r>
            <a:r>
              <a:rPr lang="he-IL" sz="9600" i="1" dirty="0" smtClean="0">
                <a:solidFill>
                  <a:srgbClr val="004821"/>
                </a:solidFill>
              </a:rPr>
              <a:t>יהוה</a:t>
            </a:r>
            <a:r>
              <a:rPr lang="en-ZA" sz="9600" i="1" dirty="0" smtClean="0">
                <a:solidFill>
                  <a:srgbClr val="004821"/>
                </a:solidFill>
              </a:rPr>
              <a:t>, to the countless thousands of </a:t>
            </a:r>
            <a:r>
              <a:rPr lang="en-ZA" sz="9600" i="1" dirty="0" err="1" smtClean="0">
                <a:solidFill>
                  <a:srgbClr val="004821"/>
                </a:solidFill>
              </a:rPr>
              <a:t>Yisra’ĕl</a:t>
            </a:r>
            <a:r>
              <a:rPr lang="en-ZA" sz="9600" i="1" dirty="0" smtClean="0">
                <a:solidFill>
                  <a:srgbClr val="004821"/>
                </a:solidFill>
              </a:rPr>
              <a:t>.” </a:t>
            </a:r>
            <a:r>
              <a:rPr lang="en-US" sz="9600" b="1" i="1" dirty="0" smtClean="0">
                <a:solidFill>
                  <a:srgbClr val="004821"/>
                </a:solidFill>
              </a:rPr>
              <a:t>(Numbers 10:35-36)</a:t>
            </a:r>
          </a:p>
          <a:p>
            <a:pPr algn="just"/>
            <a:r>
              <a:rPr lang="en-ZA" sz="9600" b="0" dirty="0" smtClean="0"/>
              <a:t>The sages of Israel say that Moses was trying to draw our attention to the wisdom in those two verses. They go further. They say that the wisdom in verses 35 and 36 are equivalent to the wisdom of Genesis or any other books of the Torah. They said with Numbers divided into three parts by the Inverted Nuns, that the Torah is seven pillars of wisdom. </a:t>
            </a:r>
          </a:p>
          <a:p>
            <a:pPr algn="just"/>
            <a:r>
              <a:rPr lang="en-ZA" sz="9600" b="0" dirty="0" smtClean="0">
                <a:solidFill>
                  <a:srgbClr val="C00000"/>
                </a:solidFill>
              </a:rPr>
              <a:t>In the Talmud (Shabbat 115b, 116a) it is stated that any part of the Torah with 85 or more letters is itself considered a </a:t>
            </a:r>
            <a:r>
              <a:rPr lang="en-ZA" sz="9600" b="0" i="1" dirty="0" smtClean="0">
                <a:solidFill>
                  <a:srgbClr val="C00000"/>
                </a:solidFill>
              </a:rPr>
              <a:t>“book,” </a:t>
            </a:r>
            <a:r>
              <a:rPr lang="en-ZA" sz="9600" b="0" dirty="0" smtClean="0">
                <a:solidFill>
                  <a:srgbClr val="C00000"/>
                </a:solidFill>
              </a:rPr>
              <a:t>and therefore this passage of Scripture actually demarcates a separate book of the Torah</a:t>
            </a:r>
          </a:p>
          <a:p>
            <a:pPr algn="ctr"/>
            <a:r>
              <a:rPr lang="en-ZA" sz="9600" i="1" dirty="0" smtClean="0">
                <a:solidFill>
                  <a:srgbClr val="004821"/>
                </a:solidFill>
              </a:rPr>
              <a:t>Wisdom has built her house, She has hewn out its seven columns, </a:t>
            </a:r>
            <a:r>
              <a:rPr lang="en-ZA" sz="9600" b="1" i="1" dirty="0" smtClean="0">
                <a:solidFill>
                  <a:srgbClr val="004821"/>
                </a:solidFill>
              </a:rPr>
              <a:t>(Proverbs 9:1)</a:t>
            </a:r>
          </a:p>
          <a:p>
            <a:endParaRPr lang="en-ZA" dirty="0" smtClean="0"/>
          </a:p>
          <a:p>
            <a:pPr algn="just"/>
            <a:endParaRPr lang="en-ZA" sz="2400" b="0" i="1" dirty="0" smtClean="0"/>
          </a:p>
          <a:p>
            <a:endParaRPr lang="en-ZA" sz="3400" b="0" i="1" dirty="0" smtClean="0"/>
          </a:p>
          <a:p>
            <a:endParaRPr lang="en-ZA" sz="3400" b="0" dirty="0" smtClean="0"/>
          </a:p>
          <a:p>
            <a:endParaRPr lang="en-ZA" b="0" dirty="0" smtClean="0"/>
          </a:p>
          <a:p>
            <a:endParaRPr lang="en-ZA" b="0" dirty="0" smtClean="0"/>
          </a:p>
          <a:p>
            <a:endParaRPr lang="en-ZA" dirty="0" smtClean="0"/>
          </a:p>
          <a:p>
            <a:endParaRPr lang="en-ZA" b="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REVERSE NUN</a:t>
            </a:r>
            <a:endParaRPr lang="en-ZA" dirty="0"/>
          </a:p>
        </p:txBody>
      </p:sp>
      <p:sp>
        <p:nvSpPr>
          <p:cNvPr id="3" name="Content Placeholder 2"/>
          <p:cNvSpPr>
            <a:spLocks noGrp="1"/>
          </p:cNvSpPr>
          <p:nvPr>
            <p:ph idx="1"/>
          </p:nvPr>
        </p:nvSpPr>
        <p:spPr>
          <a:xfrm>
            <a:off x="467544" y="4797152"/>
            <a:ext cx="8219256" cy="2060848"/>
          </a:xfrm>
        </p:spPr>
        <p:txBody>
          <a:bodyPr>
            <a:normAutofit/>
          </a:bodyPr>
          <a:lstStyle/>
          <a:p>
            <a:r>
              <a:rPr lang="en-ZA" sz="2400" b="0" dirty="0" smtClean="0"/>
              <a:t>The letter nun means life (the quickening of life). The letter pictures a fish swimming away quickly. But a letter drawn backwards, what does that mean? It is the quickening of life from the dead. That which was dead has come alive.</a:t>
            </a:r>
          </a:p>
          <a:p>
            <a:pPr algn="ctr"/>
            <a:r>
              <a:rPr lang="en-ZA" sz="2400" b="0" dirty="0" smtClean="0">
                <a:solidFill>
                  <a:srgbClr val="C00000"/>
                </a:solidFill>
              </a:rPr>
              <a:t> It is sign for resurrection. </a:t>
            </a:r>
          </a:p>
          <a:p>
            <a:endParaRPr lang="en-ZA" b="0" dirty="0"/>
          </a:p>
        </p:txBody>
      </p:sp>
      <p:pic>
        <p:nvPicPr>
          <p:cNvPr id="1028" name="Picture 1" descr="www.hebrew4christians.com - nun.pdf.jpg"/>
          <p:cNvPicPr>
            <a:picLocks noChangeArrowheads="1"/>
          </p:cNvPicPr>
          <p:nvPr/>
        </p:nvPicPr>
        <p:blipFill>
          <a:blip r:embed="rId2" cstate="print"/>
          <a:srcRect/>
          <a:stretch>
            <a:fillRect/>
          </a:stretch>
        </p:blipFill>
        <p:spPr bwMode="auto">
          <a:xfrm>
            <a:off x="467544" y="1340768"/>
            <a:ext cx="8280920" cy="324036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REVERSE NUN: MEANING</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p>
            <a:pPr marL="274638" indent="-274638">
              <a:buFont typeface="Arial" pitchFamily="34" charset="0"/>
              <a:buChar char="•"/>
            </a:pPr>
            <a:r>
              <a:rPr lang="en-ZA" sz="2400" i="1" dirty="0" smtClean="0"/>
              <a:t>Verse 35 </a:t>
            </a:r>
            <a:r>
              <a:rPr lang="en-ZA" sz="2400" b="0" i="1" dirty="0" smtClean="0"/>
              <a:t>describes the resurrection of the Messiah. This is when </a:t>
            </a:r>
            <a:r>
              <a:rPr lang="he-IL" i="1" dirty="0" smtClean="0"/>
              <a:t>יהושע</a:t>
            </a:r>
            <a:r>
              <a:rPr lang="en-ZA" sz="2400" b="0" i="1" dirty="0" smtClean="0"/>
              <a:t> gained victory over his enemies. As a result, they have been scattered and must flee from His presence. He has gained victory over death.</a:t>
            </a:r>
          </a:p>
          <a:p>
            <a:pPr marL="274638" indent="-274638" algn="just">
              <a:buFont typeface="Arial" pitchFamily="34" charset="0"/>
              <a:buChar char="•"/>
            </a:pPr>
            <a:r>
              <a:rPr lang="en-ZA" sz="2400" i="1" dirty="0" smtClean="0"/>
              <a:t>Verse 36 </a:t>
            </a:r>
            <a:r>
              <a:rPr lang="en-ZA" sz="2400" b="0" i="1" dirty="0" smtClean="0"/>
              <a:t>describes our resurrection which happens at the Lord’s return to Israel. The myriads of Israel’s family is the flock of Jacob, the redeemed of Jacob.</a:t>
            </a:r>
          </a:p>
          <a:p>
            <a:pPr algn="just"/>
            <a:endParaRPr lang="en-ZA" sz="2400" b="0" dirty="0" smtClean="0"/>
          </a:p>
          <a:p>
            <a:pPr algn="just"/>
            <a:r>
              <a:rPr lang="en-ZA" sz="2400" b="0" dirty="0" smtClean="0"/>
              <a:t>This portion of Scripture is so profound that Jews use these words to open and close the Ark with the Torah scroll. Whenever the Torah is brought out of the ark, </a:t>
            </a:r>
            <a:r>
              <a:rPr lang="en-ZA" b="0" dirty="0" smtClean="0"/>
              <a:t>they</a:t>
            </a:r>
            <a:r>
              <a:rPr lang="en-ZA" sz="2400" b="0" dirty="0" smtClean="0"/>
              <a:t> say, </a:t>
            </a:r>
            <a:r>
              <a:rPr lang="en-ZA" sz="2400" b="0" dirty="0" smtClean="0">
                <a:solidFill>
                  <a:schemeClr val="accent5">
                    <a:lumMod val="50000"/>
                  </a:schemeClr>
                </a:solidFill>
              </a:rPr>
              <a:t>"</a:t>
            </a:r>
            <a:r>
              <a:rPr lang="en-ZA" sz="2400" b="0" i="1" dirty="0" smtClean="0">
                <a:solidFill>
                  <a:schemeClr val="accent5">
                    <a:lumMod val="50000"/>
                  </a:schemeClr>
                </a:solidFill>
              </a:rPr>
              <a:t>Arise O Lord,..." </a:t>
            </a:r>
            <a:r>
              <a:rPr lang="en-ZA" sz="2400" b="0" dirty="0" smtClean="0"/>
              <a:t>and whenever, it is put back, we say, </a:t>
            </a:r>
            <a:r>
              <a:rPr lang="en-ZA" sz="2400" b="0" i="1" dirty="0" smtClean="0">
                <a:solidFill>
                  <a:schemeClr val="accent5">
                    <a:lumMod val="50000"/>
                  </a:schemeClr>
                </a:solidFill>
              </a:rPr>
              <a:t>"Return O Lord, ...“</a:t>
            </a:r>
          </a:p>
          <a:p>
            <a:endParaRPr lang="en-ZA" sz="2800" b="0" dirty="0" smtClean="0">
              <a:solidFill>
                <a:srgbClr val="FF0000"/>
              </a:solidFill>
            </a:endParaRPr>
          </a:p>
          <a:p>
            <a:pPr algn="just"/>
            <a:endParaRPr lang="en-ZA" sz="2600" b="0" dirty="0" smtClean="0"/>
          </a:p>
          <a:p>
            <a:endParaRPr lang="en-ZA" b="0" dirty="0" smtClean="0"/>
          </a:p>
          <a:p>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VALUE OF NUN</a:t>
            </a:r>
            <a:endParaRPr lang="en-ZA" dirty="0"/>
          </a:p>
        </p:txBody>
      </p:sp>
      <p:sp>
        <p:nvSpPr>
          <p:cNvPr id="3" name="Content Placeholder 2"/>
          <p:cNvSpPr>
            <a:spLocks noGrp="1"/>
          </p:cNvSpPr>
          <p:nvPr>
            <p:ph idx="1"/>
          </p:nvPr>
        </p:nvSpPr>
        <p:spPr/>
        <p:txBody>
          <a:bodyPr>
            <a:noAutofit/>
          </a:bodyPr>
          <a:lstStyle/>
          <a:p>
            <a:pPr>
              <a:lnSpc>
                <a:spcPts val="2100"/>
              </a:lnSpc>
            </a:pPr>
            <a:r>
              <a:rPr lang="en-ZA" sz="2400" b="0" dirty="0" smtClean="0"/>
              <a:t>The letter </a:t>
            </a:r>
            <a:r>
              <a:rPr lang="en-ZA" sz="2400" b="0" i="1" dirty="0" smtClean="0"/>
              <a:t>“nun” </a:t>
            </a:r>
            <a:r>
              <a:rPr lang="en-ZA" sz="2400" b="0" dirty="0" smtClean="0"/>
              <a:t>is the 14</a:t>
            </a:r>
            <a:r>
              <a:rPr lang="en-ZA" sz="2400" b="0" baseline="30000" dirty="0" smtClean="0"/>
              <a:t>TH</a:t>
            </a:r>
            <a:r>
              <a:rPr lang="en-ZA" sz="2400" b="0" dirty="0" smtClean="0"/>
              <a:t> letter of the Hebrew aleph-bet.  14 is the numeric value of </a:t>
            </a:r>
            <a:r>
              <a:rPr lang="en-ZA" sz="2400" b="0" i="1" dirty="0" smtClean="0"/>
              <a:t>“David” </a:t>
            </a:r>
            <a:r>
              <a:rPr lang="en-ZA" sz="2400" b="0" dirty="0" smtClean="0"/>
              <a:t>(</a:t>
            </a:r>
            <a:r>
              <a:rPr lang="en-ZA" sz="2400" b="0" dirty="0" err="1" smtClean="0"/>
              <a:t>Dalet-vav-dalet</a:t>
            </a:r>
            <a:r>
              <a:rPr lang="en-ZA" sz="2400" b="0" dirty="0" smtClean="0"/>
              <a:t>), who, as the King with a heart for </a:t>
            </a:r>
            <a:r>
              <a:rPr lang="he-IL" dirty="0" smtClean="0"/>
              <a:t>יהוה</a:t>
            </a:r>
            <a:r>
              <a:rPr lang="en-ZA" sz="2400" b="0" dirty="0" smtClean="0"/>
              <a:t>. </a:t>
            </a:r>
          </a:p>
          <a:p>
            <a:pPr algn="just">
              <a:lnSpc>
                <a:spcPts val="2100"/>
              </a:lnSpc>
            </a:pPr>
            <a:r>
              <a:rPr lang="en-ZA" sz="2400" b="0" dirty="0" smtClean="0"/>
              <a:t>The numeric value of the letter “</a:t>
            </a:r>
            <a:r>
              <a:rPr lang="en-ZA" sz="2400" b="0" i="1" dirty="0" smtClean="0"/>
              <a:t>nun”</a:t>
            </a:r>
            <a:r>
              <a:rPr lang="en-ZA" sz="2400" b="0" dirty="0" smtClean="0"/>
              <a:t> is 50; which, in addition to </a:t>
            </a:r>
            <a:r>
              <a:rPr lang="en-ZA" sz="2400" b="0" i="1" dirty="0" smtClean="0"/>
              <a:t>“</a:t>
            </a:r>
            <a:r>
              <a:rPr lang="en-ZA" sz="2400" b="0" i="1" dirty="0" err="1" smtClean="0"/>
              <a:t>Malchut</a:t>
            </a:r>
            <a:r>
              <a:rPr lang="en-ZA" sz="2400" b="0" i="1" dirty="0" smtClean="0"/>
              <a:t>” </a:t>
            </a:r>
            <a:r>
              <a:rPr lang="en-ZA" sz="2400" b="0" dirty="0" smtClean="0"/>
              <a:t>or </a:t>
            </a:r>
            <a:r>
              <a:rPr lang="en-ZA" sz="2400" b="0" i="1" dirty="0" smtClean="0"/>
              <a:t>“the kingdom”, </a:t>
            </a:r>
            <a:r>
              <a:rPr lang="en-ZA" sz="2400" b="0" dirty="0" smtClean="0"/>
              <a:t>represents also </a:t>
            </a:r>
            <a:r>
              <a:rPr lang="en-ZA" sz="2400" b="0" i="1" dirty="0" smtClean="0"/>
              <a:t>“divine revelation” </a:t>
            </a:r>
            <a:r>
              <a:rPr lang="en-ZA" sz="2400" b="0" dirty="0" smtClean="0"/>
              <a:t>and the </a:t>
            </a:r>
            <a:r>
              <a:rPr lang="en-ZA" sz="2400" b="0" i="1" dirty="0" smtClean="0"/>
              <a:t>“fullness of life”. </a:t>
            </a:r>
            <a:r>
              <a:rPr lang="en-ZA" sz="2400" b="0" dirty="0" smtClean="0"/>
              <a:t>Example: 50 days from the Exodus to the giving of Torah (Counting the Omer to </a:t>
            </a:r>
            <a:r>
              <a:rPr lang="en-ZA" sz="2400" b="0" dirty="0" err="1" smtClean="0"/>
              <a:t>Shavu’ot</a:t>
            </a:r>
            <a:r>
              <a:rPr lang="en-ZA" sz="2400" b="0" dirty="0" smtClean="0"/>
              <a:t>) other examples: 50th year or “Jubilee Year”, all land returned to its original owner, 50 years of age before a man is considered wise. </a:t>
            </a:r>
          </a:p>
          <a:p>
            <a:pPr>
              <a:lnSpc>
                <a:spcPts val="2100"/>
              </a:lnSpc>
            </a:pPr>
            <a:r>
              <a:rPr lang="en-ZA" sz="2400" b="0" dirty="0" smtClean="0"/>
              <a:t>In </a:t>
            </a:r>
            <a:r>
              <a:rPr lang="en-ZA" sz="2400" b="0" i="1" dirty="0" smtClean="0"/>
              <a:t>“Hebraic thought” </a:t>
            </a:r>
            <a:r>
              <a:rPr lang="en-ZA" sz="2400" b="0" dirty="0" smtClean="0"/>
              <a:t>the </a:t>
            </a:r>
            <a:r>
              <a:rPr lang="en-ZA" sz="2400" b="0" i="1" dirty="0" smtClean="0"/>
              <a:t>“Nun” </a:t>
            </a:r>
            <a:r>
              <a:rPr lang="en-ZA" sz="2400" b="0" dirty="0" smtClean="0"/>
              <a:t>represents </a:t>
            </a:r>
            <a:r>
              <a:rPr lang="en-ZA" sz="2400" b="0" dirty="0" err="1" smtClean="0"/>
              <a:t>Mashiach</a:t>
            </a:r>
            <a:r>
              <a:rPr lang="en-ZA" sz="2400" b="0" dirty="0" smtClean="0"/>
              <a:t>, as </a:t>
            </a:r>
            <a:r>
              <a:rPr lang="en-ZA" sz="2400" b="0" i="1" dirty="0" smtClean="0"/>
              <a:t>“Heir to the Kingdom, or Throne”</a:t>
            </a:r>
            <a:r>
              <a:rPr lang="en-ZA" sz="2400" b="0" dirty="0" smtClean="0"/>
              <a:t>. As David praises </a:t>
            </a:r>
            <a:r>
              <a:rPr lang="en-ZA" sz="2400" b="0" i="1" dirty="0" smtClean="0"/>
              <a:t>“</a:t>
            </a:r>
            <a:r>
              <a:rPr lang="en-ZA" sz="2400" b="0" dirty="0" smtClean="0"/>
              <a:t>Mashiach </a:t>
            </a:r>
            <a:r>
              <a:rPr lang="he-IL" dirty="0" smtClean="0"/>
              <a:t>יהוה</a:t>
            </a:r>
            <a:r>
              <a:rPr lang="en-ZA" sz="2400" b="0" i="1" dirty="0" smtClean="0"/>
              <a:t>” </a:t>
            </a:r>
            <a:r>
              <a:rPr lang="en-ZA" sz="2400" b="0" dirty="0" smtClean="0"/>
              <a:t>in:</a:t>
            </a:r>
          </a:p>
          <a:p>
            <a:pPr algn="ctr">
              <a:lnSpc>
                <a:spcPts val="2100"/>
              </a:lnSpc>
            </a:pPr>
            <a:r>
              <a:rPr lang="en-ZA" sz="2400" b="0" dirty="0" smtClean="0"/>
              <a:t> </a:t>
            </a:r>
            <a:r>
              <a:rPr lang="en-ZA" i="1" dirty="0" smtClean="0">
                <a:solidFill>
                  <a:srgbClr val="004821"/>
                </a:solidFill>
              </a:rPr>
              <a:t>Let His Name be forever, His Name continue before the sun; And let them bless themselves in Him; Let all nations call Him blessed. Blessed be </a:t>
            </a:r>
            <a:r>
              <a:rPr lang="he-IL" i="1" dirty="0" smtClean="0">
                <a:solidFill>
                  <a:srgbClr val="004821"/>
                </a:solidFill>
              </a:rPr>
              <a:t>יהוה</a:t>
            </a:r>
            <a:r>
              <a:rPr lang="en-ZA" i="1" dirty="0" smtClean="0">
                <a:solidFill>
                  <a:srgbClr val="004821"/>
                </a:solidFill>
              </a:rPr>
              <a:t> Elohim, Elohim of </a:t>
            </a:r>
            <a:r>
              <a:rPr lang="en-ZA" i="1" dirty="0" err="1" smtClean="0">
                <a:solidFill>
                  <a:srgbClr val="004821"/>
                </a:solidFill>
              </a:rPr>
              <a:t>Yisra’ĕl</a:t>
            </a:r>
            <a:r>
              <a:rPr lang="en-ZA" i="1" dirty="0" smtClean="0">
                <a:solidFill>
                  <a:srgbClr val="004821"/>
                </a:solidFill>
              </a:rPr>
              <a:t>, He alone is doing wonders! And blessed be His esteemed Name forever! And let all the earth Be filled with His esteem. </a:t>
            </a:r>
            <a:r>
              <a:rPr lang="en-ZA" i="1" dirty="0" err="1" smtClean="0">
                <a:solidFill>
                  <a:srgbClr val="004821"/>
                </a:solidFill>
              </a:rPr>
              <a:t>Amĕn</a:t>
            </a:r>
            <a:r>
              <a:rPr lang="en-ZA" i="1" dirty="0" smtClean="0">
                <a:solidFill>
                  <a:srgbClr val="004821"/>
                </a:solidFill>
              </a:rPr>
              <a:t> and </a:t>
            </a:r>
            <a:r>
              <a:rPr lang="en-ZA" i="1" dirty="0" err="1" smtClean="0">
                <a:solidFill>
                  <a:srgbClr val="004821"/>
                </a:solidFill>
              </a:rPr>
              <a:t>Amĕn</a:t>
            </a:r>
            <a:r>
              <a:rPr lang="en-ZA" i="1" dirty="0" smtClean="0">
                <a:solidFill>
                  <a:srgbClr val="004821"/>
                </a:solidFill>
              </a:rPr>
              <a:t>. </a:t>
            </a:r>
          </a:p>
          <a:p>
            <a:pPr algn="ctr">
              <a:lnSpc>
                <a:spcPts val="2100"/>
              </a:lnSpc>
            </a:pPr>
            <a:r>
              <a:rPr lang="en-US" b="1" i="1" dirty="0" smtClean="0">
                <a:solidFill>
                  <a:srgbClr val="004821"/>
                </a:solidFill>
              </a:rPr>
              <a:t>(Psalms 72:17-19)</a:t>
            </a:r>
          </a:p>
          <a:p>
            <a:pPr algn="just">
              <a:lnSpc>
                <a:spcPts val="2300"/>
              </a:lnSpc>
            </a:pPr>
            <a:r>
              <a:rPr lang="en-ZA" sz="2400" b="0" dirty="0" smtClean="0"/>
              <a:t>Translated: “</a:t>
            </a:r>
            <a:r>
              <a:rPr lang="en-ZA" sz="2400" b="0" i="1" dirty="0" smtClean="0"/>
              <a:t>while the sun lasts, let His Name Nun”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7 PILLARS OF WISDOM</a:t>
            </a:r>
            <a:endParaRPr lang="en-ZA" dirty="0"/>
          </a:p>
        </p:txBody>
      </p:sp>
      <p:graphicFrame>
        <p:nvGraphicFramePr>
          <p:cNvPr id="4" name="Content Placeholder 3"/>
          <p:cNvGraphicFramePr>
            <a:graphicFrameLocks noGrp="1"/>
          </p:cNvGraphicFramePr>
          <p:nvPr>
            <p:ph idx="1"/>
          </p:nvPr>
        </p:nvGraphicFramePr>
        <p:xfrm>
          <a:off x="457200" y="1600200"/>
          <a:ext cx="8229600" cy="4453209"/>
        </p:xfrm>
        <a:graphic>
          <a:graphicData uri="http://schemas.openxmlformats.org/drawingml/2006/table">
            <a:tbl>
              <a:tblPr firstRow="1" bandRow="1">
                <a:tableStyleId>{5C22544A-7EE6-4342-B048-85BDC9FD1C3A}</a:tableStyleId>
              </a:tblPr>
              <a:tblGrid>
                <a:gridCol w="2743200"/>
                <a:gridCol w="2743200"/>
                <a:gridCol w="2743200"/>
              </a:tblGrid>
              <a:tr h="820688">
                <a:tc>
                  <a:txBody>
                    <a:bodyPr/>
                    <a:lstStyle/>
                    <a:p>
                      <a:pPr algn="ctr"/>
                      <a:r>
                        <a:rPr lang="en-ZA" sz="2400" dirty="0" smtClean="0"/>
                        <a:t>TORAH</a:t>
                      </a:r>
                      <a:endParaRPr lang="en-ZA" sz="2400" dirty="0"/>
                    </a:p>
                  </a:txBody>
                  <a:tcPr/>
                </a:tc>
                <a:tc>
                  <a:txBody>
                    <a:bodyPr/>
                    <a:lstStyle/>
                    <a:p>
                      <a:pPr algn="ctr"/>
                      <a:r>
                        <a:rPr lang="en-ZA" sz="2400" dirty="0" smtClean="0"/>
                        <a:t>REVELATION</a:t>
                      </a:r>
                      <a:r>
                        <a:rPr lang="en-ZA" sz="2400" baseline="0" dirty="0" smtClean="0"/>
                        <a:t> – </a:t>
                      </a:r>
                    </a:p>
                    <a:p>
                      <a:pPr algn="ctr"/>
                      <a:r>
                        <a:rPr lang="en-ZA" sz="2400" baseline="0" dirty="0" smtClean="0"/>
                        <a:t>7 CHURCHES</a:t>
                      </a:r>
                      <a:endParaRPr lang="en-ZA" sz="2400" dirty="0"/>
                    </a:p>
                  </a:txBody>
                  <a:tcPr/>
                </a:tc>
                <a:tc>
                  <a:txBody>
                    <a:bodyPr/>
                    <a:lstStyle/>
                    <a:p>
                      <a:pPr algn="ctr"/>
                      <a:r>
                        <a:rPr lang="en-ZA" sz="2400" dirty="0" smtClean="0"/>
                        <a:t>KEY THOUGHT</a:t>
                      </a:r>
                      <a:endParaRPr lang="en-ZA" sz="2400" dirty="0"/>
                    </a:p>
                  </a:txBody>
                  <a:tcPr/>
                </a:tc>
              </a:tr>
              <a:tr h="518607">
                <a:tc>
                  <a:txBody>
                    <a:bodyPr/>
                    <a:lstStyle/>
                    <a:p>
                      <a:r>
                        <a:rPr lang="en-ZA" sz="2400" dirty="0" smtClean="0"/>
                        <a:t>GENESIS</a:t>
                      </a:r>
                      <a:endParaRPr lang="en-ZA" sz="2400" dirty="0"/>
                    </a:p>
                  </a:txBody>
                  <a:tcPr/>
                </a:tc>
                <a:tc>
                  <a:txBody>
                    <a:bodyPr/>
                    <a:lstStyle/>
                    <a:p>
                      <a:r>
                        <a:rPr lang="en-ZA" sz="2400" dirty="0" smtClean="0"/>
                        <a:t>REV</a:t>
                      </a:r>
                      <a:r>
                        <a:rPr lang="en-ZA" sz="2400" baseline="0" dirty="0" smtClean="0"/>
                        <a:t> 2:1-7</a:t>
                      </a:r>
                      <a:endParaRPr lang="en-ZA" sz="2400" dirty="0"/>
                    </a:p>
                  </a:txBody>
                  <a:tcPr/>
                </a:tc>
                <a:tc>
                  <a:txBody>
                    <a:bodyPr/>
                    <a:lstStyle/>
                    <a:p>
                      <a:r>
                        <a:rPr lang="en-ZA" sz="2400" dirty="0" smtClean="0"/>
                        <a:t>FIRST LOVE</a:t>
                      </a:r>
                      <a:endParaRPr lang="en-ZA" sz="2400" dirty="0"/>
                    </a:p>
                  </a:txBody>
                  <a:tcPr/>
                </a:tc>
              </a:tr>
              <a:tr h="518607">
                <a:tc>
                  <a:txBody>
                    <a:bodyPr/>
                    <a:lstStyle/>
                    <a:p>
                      <a:r>
                        <a:rPr lang="en-ZA" sz="2400" dirty="0" smtClean="0"/>
                        <a:t>EXODUS</a:t>
                      </a:r>
                      <a:endParaRPr lang="en-ZA" sz="2400" dirty="0"/>
                    </a:p>
                  </a:txBody>
                  <a:tcPr/>
                </a:tc>
                <a:tc>
                  <a:txBody>
                    <a:bodyPr/>
                    <a:lstStyle/>
                    <a:p>
                      <a:r>
                        <a:rPr lang="en-ZA" sz="2400" dirty="0" smtClean="0"/>
                        <a:t>REV</a:t>
                      </a:r>
                      <a:r>
                        <a:rPr lang="en-ZA" sz="2400" baseline="0" dirty="0" smtClean="0"/>
                        <a:t> 2:8-11</a:t>
                      </a:r>
                      <a:endParaRPr lang="en-ZA" sz="2400" dirty="0"/>
                    </a:p>
                  </a:txBody>
                  <a:tcPr/>
                </a:tc>
                <a:tc>
                  <a:txBody>
                    <a:bodyPr/>
                    <a:lstStyle/>
                    <a:p>
                      <a:r>
                        <a:rPr lang="en-ZA" sz="2400" dirty="0" smtClean="0"/>
                        <a:t>PERSERVERE</a:t>
                      </a:r>
                      <a:endParaRPr lang="en-ZA" sz="2400" dirty="0"/>
                    </a:p>
                  </a:txBody>
                  <a:tcPr/>
                </a:tc>
              </a:tr>
              <a:tr h="518607">
                <a:tc>
                  <a:txBody>
                    <a:bodyPr/>
                    <a:lstStyle/>
                    <a:p>
                      <a:r>
                        <a:rPr lang="en-ZA" sz="2400" dirty="0" smtClean="0"/>
                        <a:t>LEVITICUS</a:t>
                      </a:r>
                      <a:endParaRPr lang="en-ZA" sz="2400" dirty="0"/>
                    </a:p>
                  </a:txBody>
                  <a:tcPr/>
                </a:tc>
                <a:tc>
                  <a:txBody>
                    <a:bodyPr/>
                    <a:lstStyle/>
                    <a:p>
                      <a:r>
                        <a:rPr lang="en-ZA" sz="2400" dirty="0" smtClean="0"/>
                        <a:t>REV 2:12-17</a:t>
                      </a:r>
                      <a:endParaRPr lang="en-ZA" sz="2400" dirty="0"/>
                    </a:p>
                  </a:txBody>
                  <a:tcPr/>
                </a:tc>
                <a:tc>
                  <a:txBody>
                    <a:bodyPr/>
                    <a:lstStyle/>
                    <a:p>
                      <a:r>
                        <a:rPr lang="en-ZA" sz="2400" dirty="0" smtClean="0"/>
                        <a:t>THE LAW / TRUST</a:t>
                      </a:r>
                      <a:endParaRPr lang="en-ZA" sz="2400" dirty="0"/>
                    </a:p>
                  </a:txBody>
                  <a:tcPr/>
                </a:tc>
              </a:tr>
              <a:tr h="518607">
                <a:tc>
                  <a:txBody>
                    <a:bodyPr/>
                    <a:lstStyle/>
                    <a:p>
                      <a:r>
                        <a:rPr lang="en-ZA" sz="2400" dirty="0" smtClean="0"/>
                        <a:t>NUMBERS</a:t>
                      </a:r>
                      <a:r>
                        <a:rPr lang="en-ZA" sz="2400" baseline="0" dirty="0" smtClean="0"/>
                        <a:t> 1-10:34</a:t>
                      </a:r>
                      <a:endParaRPr lang="en-ZA" sz="2400" dirty="0"/>
                    </a:p>
                  </a:txBody>
                  <a:tcPr/>
                </a:tc>
                <a:tc>
                  <a:txBody>
                    <a:bodyPr/>
                    <a:lstStyle/>
                    <a:p>
                      <a:r>
                        <a:rPr lang="en-ZA" sz="2400" dirty="0" smtClean="0"/>
                        <a:t>REV 2:18-29</a:t>
                      </a:r>
                      <a:endParaRPr lang="en-ZA" sz="2400" dirty="0"/>
                    </a:p>
                  </a:txBody>
                  <a:tcPr/>
                </a:tc>
                <a:tc>
                  <a:txBody>
                    <a:bodyPr/>
                    <a:lstStyle/>
                    <a:p>
                      <a:r>
                        <a:rPr lang="en-ZA" sz="2400" dirty="0" smtClean="0"/>
                        <a:t>SERVICE</a:t>
                      </a:r>
                      <a:endParaRPr lang="en-ZA" sz="2400" dirty="0"/>
                    </a:p>
                  </a:txBody>
                  <a:tcPr/>
                </a:tc>
              </a:tr>
              <a:tr h="518607">
                <a:tc>
                  <a:txBody>
                    <a:bodyPr/>
                    <a:lstStyle/>
                    <a:p>
                      <a:r>
                        <a:rPr lang="en-ZA" sz="2400" dirty="0" smtClean="0"/>
                        <a:t>NUMBERS 10:35-36</a:t>
                      </a:r>
                      <a:endParaRPr lang="en-ZA" sz="2400" dirty="0"/>
                    </a:p>
                  </a:txBody>
                  <a:tcPr/>
                </a:tc>
                <a:tc>
                  <a:txBody>
                    <a:bodyPr/>
                    <a:lstStyle/>
                    <a:p>
                      <a:r>
                        <a:rPr lang="en-ZA" sz="2400" dirty="0" smtClean="0"/>
                        <a:t>REV 3:1-6</a:t>
                      </a:r>
                      <a:endParaRPr lang="en-ZA" sz="2400" dirty="0"/>
                    </a:p>
                  </a:txBody>
                  <a:tcPr/>
                </a:tc>
                <a:tc>
                  <a:txBody>
                    <a:bodyPr/>
                    <a:lstStyle/>
                    <a:p>
                      <a:r>
                        <a:rPr lang="en-ZA" sz="2400" dirty="0" smtClean="0"/>
                        <a:t>REPENT / RISE UP</a:t>
                      </a:r>
                      <a:endParaRPr lang="en-ZA" sz="2400" dirty="0"/>
                    </a:p>
                  </a:txBody>
                  <a:tcPr/>
                </a:tc>
              </a:tr>
              <a:tr h="518607">
                <a:tc>
                  <a:txBody>
                    <a:bodyPr/>
                    <a:lstStyle/>
                    <a:p>
                      <a:r>
                        <a:rPr lang="en-ZA" sz="2400" dirty="0" smtClean="0"/>
                        <a:t>NUM 11</a:t>
                      </a:r>
                      <a:r>
                        <a:rPr lang="en-ZA" sz="2400" baseline="0" dirty="0" smtClean="0"/>
                        <a:t>-</a:t>
                      </a:r>
                      <a:r>
                        <a:rPr lang="en-ZA" sz="2400" dirty="0" smtClean="0"/>
                        <a:t>36:13</a:t>
                      </a:r>
                      <a:endParaRPr lang="en-ZA" sz="2400" dirty="0"/>
                    </a:p>
                  </a:txBody>
                  <a:tcPr/>
                </a:tc>
                <a:tc>
                  <a:txBody>
                    <a:bodyPr/>
                    <a:lstStyle/>
                    <a:p>
                      <a:r>
                        <a:rPr lang="en-ZA" sz="2400" dirty="0" smtClean="0"/>
                        <a:t>REV 3:7-13</a:t>
                      </a:r>
                      <a:endParaRPr lang="en-ZA" sz="2400" dirty="0"/>
                    </a:p>
                  </a:txBody>
                  <a:tcPr/>
                </a:tc>
                <a:tc>
                  <a:txBody>
                    <a:bodyPr/>
                    <a:lstStyle/>
                    <a:p>
                      <a:r>
                        <a:rPr lang="en-ZA" sz="2400" dirty="0" smtClean="0"/>
                        <a:t>FAITHFUL </a:t>
                      </a:r>
                      <a:endParaRPr lang="en-ZA" sz="2400" dirty="0"/>
                    </a:p>
                  </a:txBody>
                  <a:tcPr/>
                </a:tc>
              </a:tr>
              <a:tr h="518607">
                <a:tc>
                  <a:txBody>
                    <a:bodyPr/>
                    <a:lstStyle/>
                    <a:p>
                      <a:r>
                        <a:rPr lang="en-ZA" sz="2400" dirty="0" smtClean="0"/>
                        <a:t>DEUTERONOMY</a:t>
                      </a:r>
                      <a:endParaRPr lang="en-ZA" sz="2400" dirty="0"/>
                    </a:p>
                  </a:txBody>
                  <a:tcPr/>
                </a:tc>
                <a:tc>
                  <a:txBody>
                    <a:bodyPr/>
                    <a:lstStyle/>
                    <a:p>
                      <a:r>
                        <a:rPr lang="en-ZA" sz="2400" dirty="0" smtClean="0"/>
                        <a:t>REV 3: 14-22</a:t>
                      </a:r>
                      <a:endParaRPr lang="en-ZA" sz="2400" dirty="0"/>
                    </a:p>
                  </a:txBody>
                  <a:tcPr/>
                </a:tc>
                <a:tc>
                  <a:txBody>
                    <a:bodyPr/>
                    <a:lstStyle/>
                    <a:p>
                      <a:r>
                        <a:rPr lang="en-ZA" sz="2400" dirty="0" smtClean="0"/>
                        <a:t>ZEALOUS</a:t>
                      </a:r>
                      <a:endParaRPr lang="en-ZA" sz="2400" dirty="0"/>
                    </a:p>
                  </a:txBody>
                  <a:tcPr/>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ANGER OF </a:t>
            </a:r>
            <a:r>
              <a:rPr lang="he-IL" sz="5400" dirty="0" smtClean="0"/>
              <a:t>יהוה</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9600" i="1" dirty="0" smtClean="0">
                <a:solidFill>
                  <a:srgbClr val="004821"/>
                </a:solidFill>
              </a:rPr>
              <a:t>And it came to be, when the people were as complainers, it was evil in the ears of </a:t>
            </a:r>
            <a:r>
              <a:rPr lang="he-IL" sz="9600" i="1" dirty="0" smtClean="0">
                <a:solidFill>
                  <a:srgbClr val="004821"/>
                </a:solidFill>
              </a:rPr>
              <a:t>יהוה</a:t>
            </a:r>
            <a:r>
              <a:rPr lang="en-US" sz="9600" i="1" dirty="0" smtClean="0">
                <a:solidFill>
                  <a:srgbClr val="004821"/>
                </a:solidFill>
              </a:rPr>
              <a:t>. And </a:t>
            </a:r>
            <a:r>
              <a:rPr lang="he-IL" sz="9600" i="1" dirty="0" smtClean="0">
                <a:solidFill>
                  <a:srgbClr val="004821"/>
                </a:solidFill>
              </a:rPr>
              <a:t>יהוה</a:t>
            </a:r>
            <a:r>
              <a:rPr lang="en-ZA" sz="9600" i="1" dirty="0" smtClean="0">
                <a:solidFill>
                  <a:srgbClr val="004821"/>
                </a:solidFill>
              </a:rPr>
              <a:t> heard it, and His displeasure burned. And the fire of </a:t>
            </a:r>
            <a:r>
              <a:rPr lang="he-IL" sz="9600" i="1" dirty="0" smtClean="0">
                <a:solidFill>
                  <a:srgbClr val="004821"/>
                </a:solidFill>
              </a:rPr>
              <a:t>יהוה</a:t>
            </a:r>
            <a:r>
              <a:rPr lang="en-ZA" sz="9600" i="1" dirty="0" smtClean="0">
                <a:solidFill>
                  <a:srgbClr val="004821"/>
                </a:solidFill>
              </a:rPr>
              <a:t> burned among them, and consumed those in the outskirts of the camp. </a:t>
            </a:r>
            <a:r>
              <a:rPr lang="en-US" sz="9600" b="1" i="1" dirty="0" smtClean="0">
                <a:solidFill>
                  <a:srgbClr val="004821"/>
                </a:solidFill>
              </a:rPr>
              <a:t>(Numbers 11:1)</a:t>
            </a:r>
          </a:p>
          <a:p>
            <a:pPr>
              <a:lnSpc>
                <a:spcPts val="2100"/>
              </a:lnSpc>
            </a:pPr>
            <a:r>
              <a:rPr lang="en-ZA" sz="9600" dirty="0" smtClean="0"/>
              <a:t>This is not the first time we read of the Israelites complaining in the wilderness. In exodus we read: </a:t>
            </a:r>
            <a:r>
              <a:rPr lang="en-ZA" sz="9600" i="1" dirty="0" smtClean="0">
                <a:solidFill>
                  <a:srgbClr val="004821"/>
                </a:solidFill>
              </a:rPr>
              <a:t>And the children of </a:t>
            </a:r>
            <a:r>
              <a:rPr lang="en-ZA" sz="9600" i="1" dirty="0" err="1" smtClean="0">
                <a:solidFill>
                  <a:srgbClr val="004821"/>
                </a:solidFill>
              </a:rPr>
              <a:t>Yisra’ĕl</a:t>
            </a:r>
            <a:r>
              <a:rPr lang="en-ZA" sz="9600" i="1" dirty="0" smtClean="0">
                <a:solidFill>
                  <a:srgbClr val="004821"/>
                </a:solidFill>
              </a:rPr>
              <a:t> said to them, “If only we had died by the hand of </a:t>
            </a:r>
            <a:r>
              <a:rPr lang="he-IL" sz="9600" i="1" dirty="0" smtClean="0">
                <a:solidFill>
                  <a:srgbClr val="004821"/>
                </a:solidFill>
              </a:rPr>
              <a:t>יהוה</a:t>
            </a:r>
            <a:r>
              <a:rPr lang="en-ZA" sz="9600" i="1" dirty="0" smtClean="0">
                <a:solidFill>
                  <a:srgbClr val="004821"/>
                </a:solidFill>
              </a:rPr>
              <a:t> in the land of </a:t>
            </a:r>
            <a:r>
              <a:rPr lang="en-ZA" sz="9600" i="1" dirty="0" err="1" smtClean="0">
                <a:solidFill>
                  <a:srgbClr val="004821"/>
                </a:solidFill>
              </a:rPr>
              <a:t>Mitsrayim</a:t>
            </a:r>
            <a:r>
              <a:rPr lang="en-ZA" sz="9600" i="1" dirty="0" smtClean="0">
                <a:solidFill>
                  <a:srgbClr val="004821"/>
                </a:solidFill>
              </a:rPr>
              <a:t>, when we sat by the pots of meat and when we ate bread to satisfaction! For you have brought us out into this wilderness to put all this assembly to death with hunger.” </a:t>
            </a:r>
            <a:r>
              <a:rPr lang="en-US" sz="9600" b="1" i="1" dirty="0" smtClean="0">
                <a:solidFill>
                  <a:srgbClr val="004821"/>
                </a:solidFill>
              </a:rPr>
              <a:t>(Exodus 16:3) </a:t>
            </a:r>
            <a:r>
              <a:rPr lang="he-IL" sz="9600" dirty="0" smtClean="0"/>
              <a:t>יהוה</a:t>
            </a:r>
            <a:r>
              <a:rPr lang="en-ZA" sz="9600" dirty="0" smtClean="0"/>
              <a:t> responded not with fire but with manna from heaven. </a:t>
            </a:r>
            <a:r>
              <a:rPr lang="en-ZA" sz="9600" i="1" dirty="0" smtClean="0">
                <a:solidFill>
                  <a:srgbClr val="004821"/>
                </a:solidFill>
              </a:rPr>
              <a:t>And </a:t>
            </a:r>
            <a:r>
              <a:rPr lang="he-IL" sz="9600" i="1" dirty="0" smtClean="0">
                <a:solidFill>
                  <a:srgbClr val="004821"/>
                </a:solidFill>
              </a:rPr>
              <a:t>יהוה</a:t>
            </a:r>
            <a:r>
              <a:rPr lang="en-ZA" sz="9600" i="1" dirty="0" smtClean="0">
                <a:solidFill>
                  <a:srgbClr val="004821"/>
                </a:solidFill>
              </a:rPr>
              <a:t> said to </a:t>
            </a:r>
            <a:r>
              <a:rPr lang="en-ZA" sz="9600" i="1" dirty="0" err="1" smtClean="0">
                <a:solidFill>
                  <a:srgbClr val="004821"/>
                </a:solidFill>
              </a:rPr>
              <a:t>Mosheh</a:t>
            </a:r>
            <a:r>
              <a:rPr lang="en-ZA" sz="9600" i="1" dirty="0" smtClean="0">
                <a:solidFill>
                  <a:srgbClr val="004821"/>
                </a:solidFill>
              </a:rPr>
              <a:t>, “See, I am raining bread from the heavens for you. And the people shall go out and gather a day’s portion every day, in order to try them, whether they walk in My Torah or not</a:t>
            </a:r>
            <a:r>
              <a:rPr lang="en-ZA" sz="9600" b="1" i="1" dirty="0" smtClean="0">
                <a:solidFill>
                  <a:srgbClr val="004821"/>
                </a:solidFill>
              </a:rPr>
              <a:t>. </a:t>
            </a:r>
            <a:r>
              <a:rPr lang="en-US" sz="9600" b="1" i="1" dirty="0" smtClean="0">
                <a:solidFill>
                  <a:srgbClr val="004821"/>
                </a:solidFill>
              </a:rPr>
              <a:t>(Exodus 16:4)</a:t>
            </a:r>
          </a:p>
          <a:p>
            <a:pPr>
              <a:lnSpc>
                <a:spcPts val="2100"/>
              </a:lnSpc>
            </a:pPr>
            <a:r>
              <a:rPr lang="en-ZA" sz="9600" dirty="0" smtClean="0"/>
              <a:t>Other instances are Exodus 17:2 (Water) and 15:23 (Bitter Water). </a:t>
            </a:r>
            <a:r>
              <a:rPr lang="he-IL" sz="9600" dirty="0" smtClean="0"/>
              <a:t>יהוה</a:t>
            </a:r>
            <a:r>
              <a:rPr lang="en-ZA" sz="9600" dirty="0" smtClean="0"/>
              <a:t> responded with such understanding and generosity in the above instances in Exodus, why did He react so differently in now?</a:t>
            </a:r>
          </a:p>
          <a:p>
            <a:endParaRPr lang="en-ZA" dirty="0" smtClean="0"/>
          </a:p>
          <a:p>
            <a:endParaRPr lang="en-ZA" dirty="0" smtClean="0"/>
          </a:p>
          <a:p>
            <a:endParaRPr lang="en-ZA" dirty="0" smtClean="0"/>
          </a:p>
          <a:p>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TWO REASONS</a:t>
            </a:r>
            <a:endParaRPr lang="en-ZA" dirty="0"/>
          </a:p>
        </p:txBody>
      </p:sp>
      <p:sp>
        <p:nvSpPr>
          <p:cNvPr id="3" name="Content Placeholder 2"/>
          <p:cNvSpPr>
            <a:spLocks noGrp="1"/>
          </p:cNvSpPr>
          <p:nvPr>
            <p:ph idx="1"/>
          </p:nvPr>
        </p:nvSpPr>
        <p:spPr/>
        <p:txBody>
          <a:bodyPr>
            <a:noAutofit/>
          </a:bodyPr>
          <a:lstStyle/>
          <a:p>
            <a:pPr marL="360363" indent="-360363">
              <a:lnSpc>
                <a:spcPts val="2200"/>
              </a:lnSpc>
              <a:buFont typeface="+mj-lt"/>
              <a:buAutoNum type="arabicPeriod"/>
            </a:pPr>
            <a:r>
              <a:rPr lang="en-ZA" dirty="0" smtClean="0"/>
              <a:t>Timing</a:t>
            </a:r>
            <a:r>
              <a:rPr lang="en-ZA" b="0" dirty="0" smtClean="0"/>
              <a:t> – The stories in Exodus took place only days after they left Egypt. They were still not accustomed to their new freedom and every difficulty was a challenge. The story in Numbers took place “</a:t>
            </a:r>
            <a:r>
              <a:rPr lang="en-ZA" b="0" i="1" dirty="0" smtClean="0"/>
              <a:t>in the second year in the second month” (Numbers 10:11). This is after </a:t>
            </a:r>
            <a:r>
              <a:rPr lang="en-ZA" b="0" dirty="0" smtClean="0"/>
              <a:t>they received the Torah from Mt. Sinai and after the Tabernacle was raised. They should have reached a much higher level of trust by this time. Instead of </a:t>
            </a:r>
            <a:r>
              <a:rPr lang="en-ZA" b="0" i="1" dirty="0" smtClean="0"/>
              <a:t>“complaining</a:t>
            </a:r>
            <a:r>
              <a:rPr lang="en-ZA" b="0" dirty="0" smtClean="0"/>
              <a:t>”, they were </a:t>
            </a:r>
            <a:r>
              <a:rPr lang="en-ZA" b="0" i="1" dirty="0" smtClean="0"/>
              <a:t>“like complainers”. </a:t>
            </a:r>
            <a:r>
              <a:rPr lang="en-ZA" b="0" dirty="0" smtClean="0"/>
              <a:t>This is more obvious in Young’s Literal Translation of 11:1: </a:t>
            </a:r>
            <a:r>
              <a:rPr lang="en-ZA" b="0" i="1" dirty="0" smtClean="0">
                <a:solidFill>
                  <a:srgbClr val="004821"/>
                </a:solidFill>
              </a:rPr>
              <a:t>And the people is evil, as those sighing habitually in the ears of </a:t>
            </a:r>
            <a:r>
              <a:rPr lang="en-ZA" b="0" dirty="0" smtClean="0">
                <a:solidFill>
                  <a:srgbClr val="004821"/>
                </a:solidFill>
              </a:rPr>
              <a:t>YHVH </a:t>
            </a:r>
            <a:r>
              <a:rPr lang="en-ZA" b="0" i="1" dirty="0" smtClean="0">
                <a:solidFill>
                  <a:srgbClr val="004821"/>
                </a:solidFill>
              </a:rPr>
              <a:t>, and YHVH </a:t>
            </a:r>
            <a:r>
              <a:rPr lang="en-ZA" b="0" i="1" dirty="0" err="1" smtClean="0">
                <a:solidFill>
                  <a:srgbClr val="004821"/>
                </a:solidFill>
              </a:rPr>
              <a:t>heareth</a:t>
            </a:r>
            <a:r>
              <a:rPr lang="en-ZA" b="0" i="1" dirty="0" smtClean="0">
                <a:solidFill>
                  <a:srgbClr val="004821"/>
                </a:solidFill>
              </a:rPr>
              <a:t>, and His anger </a:t>
            </a:r>
            <a:r>
              <a:rPr lang="en-ZA" b="0" i="1" dirty="0" err="1" smtClean="0">
                <a:solidFill>
                  <a:srgbClr val="004821"/>
                </a:solidFill>
              </a:rPr>
              <a:t>burneth</a:t>
            </a:r>
            <a:r>
              <a:rPr lang="en-ZA" b="0" i="1" dirty="0" smtClean="0">
                <a:solidFill>
                  <a:srgbClr val="004821"/>
                </a:solidFill>
              </a:rPr>
              <a:t>,</a:t>
            </a:r>
          </a:p>
          <a:p>
            <a:pPr marL="360363" indent="-360363">
              <a:lnSpc>
                <a:spcPts val="2200"/>
              </a:lnSpc>
              <a:buFont typeface="+mj-lt"/>
              <a:buAutoNum type="arabicPeriod"/>
            </a:pPr>
            <a:r>
              <a:rPr lang="en-ZA" dirty="0" smtClean="0"/>
              <a:t>Circumstances</a:t>
            </a:r>
            <a:r>
              <a:rPr lang="en-ZA" b="0" dirty="0" smtClean="0"/>
              <a:t> – Before the manna rained down from heaven, they were truly fearful of dying of hunger. The incidents in Exodus also reflect a legitimate thirst. The difference here is not a shortage of food or a fear of starvation, but a “</a:t>
            </a:r>
            <a:r>
              <a:rPr lang="en-ZA" b="0" i="1" dirty="0" smtClean="0"/>
              <a:t>lust” for “meat</a:t>
            </a:r>
            <a:r>
              <a:rPr lang="en-ZA" b="0" dirty="0" smtClean="0"/>
              <a:t>”. </a:t>
            </a:r>
            <a:r>
              <a:rPr lang="en-ZA" i="1" dirty="0" smtClean="0">
                <a:solidFill>
                  <a:srgbClr val="004821"/>
                </a:solidFill>
              </a:rPr>
              <a:t>And the mixed multitude who were in their midst lusted greatly, so the children of </a:t>
            </a:r>
            <a:r>
              <a:rPr lang="en-ZA" i="1" dirty="0" err="1" smtClean="0">
                <a:solidFill>
                  <a:srgbClr val="004821"/>
                </a:solidFill>
              </a:rPr>
              <a:t>Yisra’ĕl</a:t>
            </a:r>
            <a:r>
              <a:rPr lang="en-ZA" i="1" dirty="0" smtClean="0">
                <a:solidFill>
                  <a:srgbClr val="004821"/>
                </a:solidFill>
              </a:rPr>
              <a:t> also wept again and said, “Who is giving us meat to eat? </a:t>
            </a:r>
            <a:r>
              <a:rPr lang="en-ZA" b="1" i="1" dirty="0" smtClean="0">
                <a:solidFill>
                  <a:srgbClr val="004821"/>
                </a:solidFill>
              </a:rPr>
              <a:t>(Numbers 11:4)</a:t>
            </a:r>
          </a:p>
          <a:p>
            <a:endParaRPr lang="en-ZA" dirty="0" smtClean="0"/>
          </a:p>
          <a:p>
            <a:pPr marL="360363" indent="-360363">
              <a:lnSpc>
                <a:spcPts val="2200"/>
              </a:lnSpc>
              <a:buFont typeface="+mj-lt"/>
              <a:buAutoNum type="arabicPeriod"/>
            </a:pPr>
            <a:endParaRPr lang="en-ZA" b="0"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PEOPLE BEGAN COMPLAINING</a:t>
            </a:r>
            <a:endParaRPr lang="en-ZA" dirty="0"/>
          </a:p>
        </p:txBody>
      </p:sp>
      <p:sp>
        <p:nvSpPr>
          <p:cNvPr id="3" name="Content Placeholder 2"/>
          <p:cNvSpPr>
            <a:spLocks noGrp="1"/>
          </p:cNvSpPr>
          <p:nvPr>
            <p:ph idx="1"/>
          </p:nvPr>
        </p:nvSpPr>
        <p:spPr/>
        <p:txBody>
          <a:bodyPr>
            <a:normAutofit/>
          </a:bodyPr>
          <a:lstStyle/>
          <a:p>
            <a:r>
              <a:rPr lang="he-IL" dirty="0" smtClean="0"/>
              <a:t>יהוה</a:t>
            </a:r>
            <a:r>
              <a:rPr lang="en-ZA" dirty="0" smtClean="0"/>
              <a:t> reacted differently when the Israelites had some rationale behind their complaints, </a:t>
            </a:r>
            <a:r>
              <a:rPr lang="he-IL" dirty="0" smtClean="0"/>
              <a:t>יהוה</a:t>
            </a:r>
            <a:r>
              <a:rPr lang="en-ZA" dirty="0" smtClean="0"/>
              <a:t> reacted with kindness and long-suffering. But when they became chronic complainers, He became angry. The Yiddish for this type of complaining is “</a:t>
            </a:r>
            <a:r>
              <a:rPr lang="en-ZA" dirty="0" err="1" smtClean="0"/>
              <a:t>kevetching</a:t>
            </a:r>
            <a:r>
              <a:rPr lang="en-ZA" dirty="0" smtClean="0"/>
              <a:t>”! Not only did they lust for meat, but they verbally attacked the “manna”:</a:t>
            </a:r>
          </a:p>
          <a:p>
            <a:pPr algn="ctr"/>
            <a:r>
              <a:rPr lang="en-ZA" i="1" dirty="0" smtClean="0">
                <a:solidFill>
                  <a:srgbClr val="004821"/>
                </a:solidFill>
              </a:rPr>
              <a:t>“We remember the fish which we ate without cost in </a:t>
            </a:r>
            <a:r>
              <a:rPr lang="en-ZA" i="1" dirty="0" err="1" smtClean="0">
                <a:solidFill>
                  <a:srgbClr val="004821"/>
                </a:solidFill>
              </a:rPr>
              <a:t>Mitsrayim</a:t>
            </a:r>
            <a:r>
              <a:rPr lang="en-ZA" i="1" dirty="0" smtClean="0">
                <a:solidFill>
                  <a:srgbClr val="004821"/>
                </a:solidFill>
              </a:rPr>
              <a:t>, the cucumbers, and the melons, and the leeks, and the onions, and the garlic, but now our throat is dried up. There is naught to look at but this manna!” </a:t>
            </a:r>
            <a:r>
              <a:rPr lang="en-ZA" b="1" i="1" dirty="0" smtClean="0">
                <a:solidFill>
                  <a:srgbClr val="004821"/>
                </a:solidFill>
              </a:rPr>
              <a:t>(Numbers 11:5-6)</a:t>
            </a:r>
          </a:p>
          <a:p>
            <a:r>
              <a:rPr lang="en-ZA" dirty="0" smtClean="0"/>
              <a:t>In the wilderness of Sinai </a:t>
            </a:r>
            <a:r>
              <a:rPr lang="he-IL" dirty="0" smtClean="0"/>
              <a:t>יהוה</a:t>
            </a:r>
            <a:r>
              <a:rPr lang="en-ZA" dirty="0" smtClean="0"/>
              <a:t> taught two of the most important aspects of faith. </a:t>
            </a:r>
          </a:p>
          <a:p>
            <a:pPr marL="457200" indent="-457200">
              <a:buFont typeface="+mj-lt"/>
              <a:buAutoNum type="arabicPeriod"/>
            </a:pPr>
            <a:r>
              <a:rPr lang="en-ZA" dirty="0" smtClean="0"/>
              <a:t>He taught the Children of Israel to remember His deeds and; </a:t>
            </a:r>
          </a:p>
          <a:p>
            <a:pPr marL="457200" indent="-457200">
              <a:buFont typeface="+mj-lt"/>
              <a:buAutoNum type="arabicPeriod"/>
            </a:pPr>
            <a:r>
              <a:rPr lang="en-ZA" dirty="0" smtClean="0"/>
              <a:t>be content with what He provided.</a:t>
            </a:r>
          </a:p>
          <a:p>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SEVEN WAYS TO MISUSE THE MOUTH</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p>
            <a:pPr marL="457200" indent="-457200" algn="just">
              <a:buFont typeface="+mj-lt"/>
              <a:buAutoNum type="arabicPeriod"/>
            </a:pPr>
            <a:r>
              <a:rPr lang="en-ZA" sz="2400" b="1" dirty="0" smtClean="0"/>
              <a:t>THE BACKBITER:</a:t>
            </a:r>
            <a:r>
              <a:rPr lang="en-ZA" sz="2400" dirty="0" smtClean="0"/>
              <a:t> </a:t>
            </a:r>
            <a:r>
              <a:rPr lang="en-ZA" sz="2400" b="0" dirty="0" smtClean="0"/>
              <a:t>One who speaks against an absent individual. (Ps 15:2–3; Rom 1:30; </a:t>
            </a:r>
            <a:r>
              <a:rPr lang="en-ZA" sz="2400" b="0" dirty="0" err="1" smtClean="0"/>
              <a:t>Prov</a:t>
            </a:r>
            <a:r>
              <a:rPr lang="en-ZA" sz="2400" b="0" dirty="0" smtClean="0"/>
              <a:t> 25:23; 2 </a:t>
            </a:r>
            <a:r>
              <a:rPr lang="en-ZA" sz="2400" b="0" dirty="0" err="1" smtClean="0"/>
              <a:t>Cor</a:t>
            </a:r>
            <a:r>
              <a:rPr lang="en-ZA" sz="2400" b="0" dirty="0" smtClean="0"/>
              <a:t> 12:20)</a:t>
            </a:r>
          </a:p>
          <a:p>
            <a:pPr marL="457200" indent="-457200">
              <a:buFont typeface="+mj-lt"/>
              <a:buAutoNum type="arabicPeriod"/>
            </a:pPr>
            <a:r>
              <a:rPr lang="en-ZA" sz="2400" b="1" dirty="0" smtClean="0"/>
              <a:t>THE BUSYBODY: </a:t>
            </a:r>
            <a:r>
              <a:rPr lang="en-ZA" sz="2400" b="0" dirty="0" smtClean="0"/>
              <a:t>One who seeks out information on a false report and spreads it by means of gossip, slander, backbiting, etc. </a:t>
            </a:r>
            <a:r>
              <a:rPr lang="he-IL" dirty="0" smtClean="0"/>
              <a:t>יהוה</a:t>
            </a:r>
            <a:r>
              <a:rPr lang="en-ZA" sz="2400" b="0" dirty="0" smtClean="0"/>
              <a:t> takes this very seriously. In fact, he equates being a busybody with being an evildoer or even a murderer. (1 Pet 4:15; 1 Tim 5:13; 2 </a:t>
            </a:r>
            <a:r>
              <a:rPr lang="en-ZA" sz="2400" b="0" dirty="0" err="1" smtClean="0"/>
              <a:t>Thess</a:t>
            </a:r>
            <a:r>
              <a:rPr lang="en-ZA" sz="2400" b="0" dirty="0" smtClean="0"/>
              <a:t> 3:11)</a:t>
            </a:r>
          </a:p>
          <a:p>
            <a:pPr marL="457200" indent="-457200" algn="just">
              <a:buFont typeface="+mj-lt"/>
              <a:buAutoNum type="arabicPeriod"/>
            </a:pPr>
            <a:r>
              <a:rPr lang="en-ZA" sz="2400" b="1" dirty="0" smtClean="0"/>
              <a:t>THE COMPLAINER: </a:t>
            </a:r>
            <a:r>
              <a:rPr lang="en-ZA" sz="2400" b="0" dirty="0" smtClean="0"/>
              <a:t>One who finds fault. This type of person often uses a personal situation as a platform for his or her complaint. </a:t>
            </a:r>
            <a:r>
              <a:rPr lang="en-ZA" sz="2400" b="0" dirty="0" smtClean="0">
                <a:solidFill>
                  <a:schemeClr val="accent5">
                    <a:lumMod val="50000"/>
                  </a:schemeClr>
                </a:solidFill>
              </a:rPr>
              <a:t>“</a:t>
            </a:r>
            <a:r>
              <a:rPr lang="en-ZA" sz="2400" b="0" i="1" dirty="0" smtClean="0">
                <a:solidFill>
                  <a:schemeClr val="accent5">
                    <a:lumMod val="50000"/>
                  </a:schemeClr>
                </a:solidFill>
              </a:rPr>
              <a:t>I was treated unfairly.” “Do you know what this person did?” You think that’s bad, let me tell you what happened to me.” </a:t>
            </a:r>
            <a:r>
              <a:rPr lang="en-ZA" sz="2400" b="0" dirty="0" smtClean="0"/>
              <a:t>(Num 11:1; Jude 16)</a:t>
            </a:r>
          </a:p>
          <a:p>
            <a:pPr algn="just"/>
            <a:endParaRPr lang="en-ZA" b="0" dirty="0" smtClean="0"/>
          </a:p>
          <a:p>
            <a:pPr algn="just"/>
            <a:endParaRPr lang="en-ZA" b="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SEVEN WAYS TO MISUSE THE MOUTH</a:t>
            </a:r>
            <a:endParaRPr lang="en-ZA" dirty="0"/>
          </a:p>
        </p:txBody>
      </p:sp>
      <p:sp>
        <p:nvSpPr>
          <p:cNvPr id="3" name="Content Placeholder 2"/>
          <p:cNvSpPr>
            <a:spLocks noGrp="1"/>
          </p:cNvSpPr>
          <p:nvPr>
            <p:ph idx="1"/>
          </p:nvPr>
        </p:nvSpPr>
        <p:spPr>
          <a:xfrm>
            <a:off x="457200" y="1600200"/>
            <a:ext cx="8229600" cy="5257800"/>
          </a:xfrm>
        </p:spPr>
        <p:txBody>
          <a:bodyPr>
            <a:normAutofit fontScale="92500" lnSpcReduction="10000"/>
          </a:bodyPr>
          <a:lstStyle/>
          <a:p>
            <a:pPr marL="514350" indent="-514350" algn="just">
              <a:buFont typeface="+mj-lt"/>
              <a:buAutoNum type="arabicPeriod" startAt="4"/>
            </a:pPr>
            <a:r>
              <a:rPr lang="en-ZA" sz="2600" b="1" dirty="0" smtClean="0"/>
              <a:t>THE MURMURER: </a:t>
            </a:r>
            <a:r>
              <a:rPr lang="en-ZA" sz="2600" b="0" dirty="0" smtClean="0"/>
              <a:t>One who grumbles. We find that this person is usually complaining but only loudly enough for those in close proximity to hear. (Phil 2:14; Num 16:2; Jude 16)</a:t>
            </a:r>
          </a:p>
          <a:p>
            <a:pPr marL="514350" indent="-514350" algn="just">
              <a:buFont typeface="+mj-lt"/>
              <a:buAutoNum type="arabicPeriod" startAt="4"/>
            </a:pPr>
            <a:r>
              <a:rPr lang="en-ZA" sz="2600" b="1" dirty="0" smtClean="0"/>
              <a:t>THE SLANDERER: </a:t>
            </a:r>
            <a:r>
              <a:rPr lang="en-ZA" sz="2600" b="0" dirty="0" smtClean="0"/>
              <a:t>This is an individual who tries to injure someone’s reputation or character by false and defamatory statements. (Num 14:36; </a:t>
            </a:r>
            <a:r>
              <a:rPr lang="en-ZA" sz="2600" b="0" dirty="0" err="1" smtClean="0"/>
              <a:t>Jer</a:t>
            </a:r>
            <a:r>
              <a:rPr lang="en-ZA" sz="2600" b="0" dirty="0" smtClean="0"/>
              <a:t> 6:28; 9:4; 1 Tim 3:11; </a:t>
            </a:r>
            <a:r>
              <a:rPr lang="en-ZA" sz="2600" b="0" dirty="0" err="1" smtClean="0"/>
              <a:t>Prov</a:t>
            </a:r>
            <a:r>
              <a:rPr lang="en-ZA" sz="2600" b="0" dirty="0" smtClean="0"/>
              <a:t> 10:18; Ps 101:5)</a:t>
            </a:r>
          </a:p>
          <a:p>
            <a:pPr marL="514350" indent="-514350" algn="just">
              <a:buFont typeface="+mj-lt"/>
              <a:buAutoNum type="arabicPeriod" startAt="4"/>
            </a:pPr>
            <a:r>
              <a:rPr lang="en-ZA" sz="2600" b="1" dirty="0" smtClean="0"/>
              <a:t>THE TALEBEARER (OR GOSSIP): </a:t>
            </a:r>
            <a:r>
              <a:rPr lang="en-ZA" sz="2600" b="0" dirty="0" smtClean="0"/>
              <a:t>This is a person who elaborates and exaggerates so as to make a story more dramatic or </a:t>
            </a:r>
            <a:r>
              <a:rPr lang="en-ZA" sz="2600" b="0" i="1" dirty="0" smtClean="0"/>
              <a:t>“juicy”</a:t>
            </a:r>
            <a:r>
              <a:rPr lang="en-ZA" sz="2600" b="0" dirty="0" smtClean="0"/>
              <a:t>). (</a:t>
            </a:r>
            <a:r>
              <a:rPr lang="en-ZA" sz="2600" b="0" dirty="0" err="1" smtClean="0"/>
              <a:t>Prov</a:t>
            </a:r>
            <a:r>
              <a:rPr lang="en-ZA" sz="2600" b="0" dirty="0" smtClean="0"/>
              <a:t> 11:13; Lev 19:16; Rom 1:28–30; see also </a:t>
            </a:r>
            <a:r>
              <a:rPr lang="en-ZA" sz="2600" b="0" dirty="0" err="1" smtClean="0"/>
              <a:t>Prov</a:t>
            </a:r>
            <a:r>
              <a:rPr lang="en-ZA" sz="2600" b="0" dirty="0" smtClean="0"/>
              <a:t> 18:8; 20:19; 26:20,22; 1 Tim 5:13)</a:t>
            </a:r>
          </a:p>
          <a:p>
            <a:pPr marL="514350" indent="-514350" algn="just">
              <a:buFont typeface="+mj-lt"/>
              <a:buAutoNum type="arabicPeriod" startAt="4"/>
            </a:pPr>
            <a:r>
              <a:rPr lang="en-ZA" sz="2600" b="1" dirty="0" smtClean="0"/>
              <a:t>THE WHISPERER:</a:t>
            </a:r>
            <a:r>
              <a:rPr lang="en-ZA" sz="2600" b="0" dirty="0" smtClean="0"/>
              <a:t> This is an individual who talks about other people privately, secretly and covertly in order to hurt them. (</a:t>
            </a:r>
            <a:r>
              <a:rPr lang="en-ZA" sz="2600" b="0" dirty="0" err="1" smtClean="0"/>
              <a:t>Prov</a:t>
            </a:r>
            <a:r>
              <a:rPr lang="en-ZA" sz="2600" b="0" dirty="0" smtClean="0"/>
              <a:t> 16:28; Ps 41:7)</a:t>
            </a:r>
          </a:p>
          <a:p>
            <a:pPr algn="just"/>
            <a:endParaRPr lang="en-ZA" b="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YEARNING FOR THE PAST</a:t>
            </a:r>
            <a:endParaRPr lang="en-ZA" dirty="0"/>
          </a:p>
        </p:txBody>
      </p:sp>
      <p:sp>
        <p:nvSpPr>
          <p:cNvPr id="3" name="Content Placeholder 2"/>
          <p:cNvSpPr>
            <a:spLocks noGrp="1"/>
          </p:cNvSpPr>
          <p:nvPr>
            <p:ph idx="1"/>
          </p:nvPr>
        </p:nvSpPr>
        <p:spPr/>
        <p:txBody>
          <a:bodyPr>
            <a:normAutofit fontScale="92500" lnSpcReduction="20000"/>
          </a:bodyPr>
          <a:lstStyle/>
          <a:p>
            <a:r>
              <a:rPr lang="en-ZA" sz="2600" dirty="0" smtClean="0"/>
              <a:t>For the next few weeks, much of what we read about in Numbers will not be about how the Israelites are adjusting to wilderness life, but rather how they are yearning for the life they had in Egypt where civilization was highly advanced and much more predictable. As we consider the possibility of the prophesied 2nd Exodus occurring in our lifetime, the words of the prophet Isaiah come to mind:</a:t>
            </a:r>
          </a:p>
          <a:p>
            <a:pPr algn="ctr"/>
            <a:r>
              <a:rPr lang="en-ZA" sz="2600" i="1" dirty="0" smtClean="0">
                <a:solidFill>
                  <a:srgbClr val="004821"/>
                </a:solidFill>
              </a:rPr>
              <a:t>declaring the end from the beginning, and from of old that which has not yet been done, saying, ‘My counsel does stand, and all My delight I do,’ </a:t>
            </a:r>
            <a:r>
              <a:rPr lang="en-ZA" sz="2600" b="1" i="1" dirty="0" smtClean="0">
                <a:solidFill>
                  <a:srgbClr val="004821"/>
                </a:solidFill>
              </a:rPr>
              <a:t>(Isaiah 46:10)</a:t>
            </a:r>
          </a:p>
          <a:p>
            <a:r>
              <a:rPr lang="en-ZA" sz="2600" dirty="0" smtClean="0"/>
              <a:t>What are the promises that we can cling to? Will the Almighty tell us ahead of time what we need to know? Will we repeat the mistakes of the past? Isaiah again comes through with answers:</a:t>
            </a:r>
          </a:p>
          <a:p>
            <a:pPr algn="ctr"/>
            <a:r>
              <a:rPr lang="en-ZA" sz="2600" i="1" dirty="0" smtClean="0">
                <a:solidFill>
                  <a:srgbClr val="004821"/>
                </a:solidFill>
              </a:rPr>
              <a:t>“See, the former predictions have come, and new ones I am declaring; before they spring forth I let you hear them</a:t>
            </a:r>
            <a:r>
              <a:rPr lang="en-ZA" sz="2600" b="1" i="1" dirty="0" smtClean="0">
                <a:solidFill>
                  <a:srgbClr val="004821"/>
                </a:solidFill>
              </a:rPr>
              <a:t>.” (Isaiah 42:9)</a:t>
            </a:r>
          </a:p>
          <a:p>
            <a:endParaRPr lang="en-ZA" dirty="0" smtClean="0"/>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FREE FISH</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“We remember the fish which we ate without cost in </a:t>
            </a:r>
            <a:r>
              <a:rPr lang="en-ZA" i="1" dirty="0" err="1" smtClean="0">
                <a:solidFill>
                  <a:srgbClr val="004821"/>
                </a:solidFill>
              </a:rPr>
              <a:t>Mitsrayim</a:t>
            </a:r>
            <a:r>
              <a:rPr lang="en-ZA" i="1" dirty="0" smtClean="0">
                <a:solidFill>
                  <a:srgbClr val="004821"/>
                </a:solidFill>
              </a:rPr>
              <a:t>, </a:t>
            </a:r>
            <a:r>
              <a:rPr lang="en-ZA" b="1" i="1" dirty="0" smtClean="0">
                <a:solidFill>
                  <a:srgbClr val="004821"/>
                </a:solidFill>
              </a:rPr>
              <a:t>..(Numbers 11:5)</a:t>
            </a:r>
          </a:p>
          <a:p>
            <a:r>
              <a:rPr lang="en-ZA" i="1" dirty="0" smtClean="0"/>
              <a:t>Why fish?</a:t>
            </a:r>
            <a:r>
              <a:rPr lang="en-ZA" b="0" dirty="0" smtClean="0"/>
              <a:t> What exactly is the </a:t>
            </a:r>
            <a:r>
              <a:rPr lang="en-ZA" b="0" i="1" dirty="0" smtClean="0">
                <a:solidFill>
                  <a:srgbClr val="004821"/>
                </a:solidFill>
              </a:rPr>
              <a:t>fish that we used to eat in Egypt</a:t>
            </a:r>
            <a:r>
              <a:rPr lang="en-ZA" b="0" dirty="0" smtClean="0">
                <a:solidFill>
                  <a:srgbClr val="004821"/>
                </a:solidFill>
              </a:rPr>
              <a:t> </a:t>
            </a:r>
            <a:r>
              <a:rPr lang="en-ZA" b="0" dirty="0" smtClean="0"/>
              <a:t>that the Israelites craved? </a:t>
            </a:r>
          </a:p>
          <a:p>
            <a:pPr marL="179388" indent="-179388">
              <a:buFont typeface="Arial" pitchFamily="34" charset="0"/>
              <a:buChar char="•"/>
            </a:pPr>
            <a:r>
              <a:rPr lang="en-ZA" b="0" dirty="0" smtClean="0"/>
              <a:t>According to </a:t>
            </a:r>
            <a:r>
              <a:rPr lang="en-ZA" i="1" dirty="0" err="1" smtClean="0"/>
              <a:t>ibn</a:t>
            </a:r>
            <a:r>
              <a:rPr lang="en-ZA" i="1" dirty="0" smtClean="0"/>
              <a:t> Ezra</a:t>
            </a:r>
            <a:r>
              <a:rPr lang="en-ZA" b="0" dirty="0" smtClean="0"/>
              <a:t>, fish was so abundant in the Nile that it was virtually free. </a:t>
            </a:r>
          </a:p>
          <a:p>
            <a:pPr marL="179388" indent="-179388">
              <a:buFont typeface="Arial" pitchFamily="34" charset="0"/>
              <a:buChar char="•"/>
            </a:pPr>
            <a:r>
              <a:rPr lang="en-ZA" b="0" dirty="0" smtClean="0"/>
              <a:t>The </a:t>
            </a:r>
            <a:r>
              <a:rPr lang="en-ZA" b="0" i="1" dirty="0" smtClean="0"/>
              <a:t>Jewish Publication Society Commentary</a:t>
            </a:r>
            <a:r>
              <a:rPr lang="en-ZA" b="0" dirty="0" smtClean="0"/>
              <a:t> states (p. 83) that </a:t>
            </a:r>
            <a:r>
              <a:rPr lang="en-ZA" b="0" i="1" dirty="0" smtClean="0"/>
              <a:t>“…the ‘meat’ requested by the Israelites meant fish…a plentiful and cheap commodity in Egypt.”</a:t>
            </a:r>
            <a:r>
              <a:rPr lang="en-ZA" b="0" dirty="0" smtClean="0"/>
              <a:t> Well, if fish was plentiful then, it wasn’t exactly a luxury. </a:t>
            </a:r>
          </a:p>
          <a:p>
            <a:pPr marL="179388" indent="-179388">
              <a:buFont typeface="Arial" pitchFamily="34" charset="0"/>
              <a:buChar char="•"/>
            </a:pPr>
            <a:r>
              <a:rPr lang="en-ZA" b="0" dirty="0" smtClean="0"/>
              <a:t>Other commentators claim that the Israelite slaves got the fish the Egyptians rejected. </a:t>
            </a:r>
          </a:p>
          <a:p>
            <a:pPr algn="ct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FREE</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9600" dirty="0" smtClean="0"/>
              <a:t>The ancient sages tell us that “free” meant that the food was “free from </a:t>
            </a:r>
            <a:r>
              <a:rPr lang="en-ZA" sz="9600" dirty="0" err="1" smtClean="0"/>
              <a:t>mitzvot</a:t>
            </a:r>
            <a:r>
              <a:rPr lang="en-ZA" sz="9600" dirty="0" smtClean="0"/>
              <a:t>” (free from commandments). In other words, now the Israelites were obligated to observe the commandments, as their sustenance was dependent upon keeping the Torah:</a:t>
            </a:r>
          </a:p>
          <a:p>
            <a:pPr algn="ctr">
              <a:lnSpc>
                <a:spcPts val="2100"/>
              </a:lnSpc>
            </a:pPr>
            <a:r>
              <a:rPr lang="en-ZA" sz="9600" i="1" dirty="0" smtClean="0">
                <a:solidFill>
                  <a:srgbClr val="004821"/>
                </a:solidFill>
              </a:rPr>
              <a:t>‘And it shall be that if you diligently obey My commands which I command you today, to love </a:t>
            </a:r>
            <a:r>
              <a:rPr lang="he-IL" sz="9600" i="1" dirty="0" smtClean="0">
                <a:solidFill>
                  <a:srgbClr val="004821"/>
                </a:solidFill>
              </a:rPr>
              <a:t>יהוה</a:t>
            </a:r>
            <a:r>
              <a:rPr lang="en-ZA" sz="9600" i="1" dirty="0" smtClean="0">
                <a:solidFill>
                  <a:srgbClr val="004821"/>
                </a:solidFill>
              </a:rPr>
              <a:t> your Elohim and to serve Him with all your heart and with all your being, then I shall give you the rain for your land in its season, the early rain and the latter rain, and you shall gather in your grain, and your new wine, and your oil. </a:t>
            </a:r>
            <a:r>
              <a:rPr lang="en-US" sz="9600" b="1" i="1" dirty="0" smtClean="0">
                <a:solidFill>
                  <a:srgbClr val="004821"/>
                </a:solidFill>
              </a:rPr>
              <a:t>(Deuteronomy 11:13-14)</a:t>
            </a:r>
          </a:p>
          <a:p>
            <a:pPr>
              <a:lnSpc>
                <a:spcPts val="2100"/>
              </a:lnSpc>
            </a:pPr>
            <a:r>
              <a:rPr lang="en-ZA" sz="9600" dirty="0" smtClean="0"/>
              <a:t>The people began to rebel against the Torah system of </a:t>
            </a:r>
            <a:r>
              <a:rPr lang="en-ZA" sz="9600" dirty="0" err="1" smtClean="0"/>
              <a:t>mitzvot</a:t>
            </a:r>
            <a:r>
              <a:rPr lang="en-ZA" sz="9600" dirty="0" smtClean="0"/>
              <a:t>! So why attack the manna? Because this was the Father’s provision, and manna represented the Word. This is likely the reason why the Torah inserts here the verses on the goodness of the manna: </a:t>
            </a:r>
            <a:r>
              <a:rPr lang="en-ZA" sz="9600" i="1" dirty="0" smtClean="0">
                <a:solidFill>
                  <a:srgbClr val="004821"/>
                </a:solidFill>
              </a:rPr>
              <a:t>Now the manna was like coriander seed, and its appearance like the appearance of bdellium. The people .. ground it ... and made cakes of it. And its taste was as the taste of cakes baked with oil. </a:t>
            </a:r>
            <a:r>
              <a:rPr lang="en-ZA" sz="9600" b="1" i="1" dirty="0" smtClean="0">
                <a:solidFill>
                  <a:srgbClr val="004821"/>
                </a:solidFill>
              </a:rPr>
              <a:t>(Numbers 11:7-8)</a:t>
            </a:r>
          </a:p>
          <a:p>
            <a:pPr>
              <a:lnSpc>
                <a:spcPts val="2100"/>
              </a:lnSpc>
            </a:pPr>
            <a:endParaRPr lang="en-ZA" sz="9600" dirty="0" smtClean="0"/>
          </a:p>
          <a:p>
            <a:pPr>
              <a:lnSpc>
                <a:spcPts val="2100"/>
              </a:lnSpc>
            </a:pPr>
            <a:endParaRPr lang="en-ZA" sz="9600"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41</a:t>
            </a:fld>
            <a:endParaRPr lang="en-Z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z="5400" dirty="0" smtClean="0"/>
              <a:t>יהוה</a:t>
            </a:r>
            <a:r>
              <a:rPr lang="en-ZA" dirty="0" smtClean="0"/>
              <a:t>’s RESPONSE - MOSES</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Then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Mosheh</a:t>
            </a:r>
            <a:r>
              <a:rPr lang="en-ZA" i="1" dirty="0" smtClean="0">
                <a:solidFill>
                  <a:srgbClr val="004821"/>
                </a:solidFill>
              </a:rPr>
              <a:t>, “Gather to Me seventy men of the elders of </a:t>
            </a:r>
            <a:r>
              <a:rPr lang="en-ZA" i="1" dirty="0" err="1" smtClean="0">
                <a:solidFill>
                  <a:srgbClr val="004821"/>
                </a:solidFill>
              </a:rPr>
              <a:t>Yisra’ĕl</a:t>
            </a:r>
            <a:r>
              <a:rPr lang="en-ZA" i="1" dirty="0" smtClean="0">
                <a:solidFill>
                  <a:srgbClr val="004821"/>
                </a:solidFill>
              </a:rPr>
              <a:t>, whom you know to be the elders of the people and officers over them. And bring them to the Tent of Meeting, and let them stand there with you. “And I shall come down and speak with you there, and shall take of the Spirit that is on you, and put on them. And they shall bear the burden of the people with you, so that you do not bear it yourself alone. </a:t>
            </a:r>
            <a:r>
              <a:rPr lang="en-US" b="1" i="1" dirty="0" smtClean="0">
                <a:solidFill>
                  <a:srgbClr val="004821"/>
                </a:solidFill>
              </a:rPr>
              <a:t>(Numbers 11:16-17)</a:t>
            </a:r>
          </a:p>
          <a:p>
            <a:pPr>
              <a:lnSpc>
                <a:spcPts val="2100"/>
              </a:lnSpc>
            </a:pPr>
            <a:r>
              <a:rPr lang="en-ZA" b="0" dirty="0" smtClean="0"/>
              <a:t>And what is the connection in chapter 11 between the 70 appointed elders and the flesh/meat?</a:t>
            </a:r>
          </a:p>
          <a:p>
            <a:pPr>
              <a:lnSpc>
                <a:spcPts val="2100"/>
              </a:lnSpc>
            </a:pPr>
            <a:r>
              <a:rPr lang="he-IL" dirty="0" smtClean="0"/>
              <a:t>יהוה</a:t>
            </a:r>
            <a:r>
              <a:rPr lang="en-ZA" b="0" dirty="0" smtClean="0"/>
              <a:t> response to the craving of “</a:t>
            </a:r>
            <a:r>
              <a:rPr lang="en-ZA" b="0" i="1" dirty="0" smtClean="0"/>
              <a:t>flesh” </a:t>
            </a:r>
            <a:r>
              <a:rPr lang="en-ZA" b="0" dirty="0" smtClean="0"/>
              <a:t>is to take some of Moshe’s </a:t>
            </a:r>
            <a:r>
              <a:rPr lang="en-ZA" b="0" i="1" dirty="0" smtClean="0"/>
              <a:t>“spirit” </a:t>
            </a:r>
            <a:r>
              <a:rPr lang="en-ZA" b="0" dirty="0" smtClean="0"/>
              <a:t>and place it on the 70 elders. This will distribute a broader Mosaic leadership amongst the people. These elders are authentic representatives of the nation (11:16 – </a:t>
            </a:r>
            <a:r>
              <a:rPr lang="en-ZA" b="0" i="1" dirty="0" smtClean="0"/>
              <a:t>“elders of the people”). </a:t>
            </a:r>
            <a:r>
              <a:rPr lang="en-ZA" b="0" dirty="0" smtClean="0"/>
              <a:t>Thus, in the midst of the people, they will be able to lead the nation to follow Moses (i.e. Torah) instead of yielding to the temptation of following the “</a:t>
            </a:r>
            <a:r>
              <a:rPr lang="en-ZA" b="0" i="1" dirty="0" smtClean="0"/>
              <a:t>rabble” </a:t>
            </a:r>
            <a:r>
              <a:rPr lang="en-ZA" b="0" dirty="0" smtClean="0"/>
              <a:t>(</a:t>
            </a:r>
            <a:r>
              <a:rPr lang="en-ZA" b="0" dirty="0" err="1" smtClean="0"/>
              <a:t>asaf</a:t>
            </a:r>
            <a:r>
              <a:rPr lang="en-ZA" b="0" dirty="0" smtClean="0"/>
              <a:t>). </a:t>
            </a:r>
            <a:r>
              <a:rPr lang="en-ZA" i="1" dirty="0" smtClean="0">
                <a:solidFill>
                  <a:srgbClr val="004821"/>
                </a:solidFill>
              </a:rPr>
              <a:t>Numbers 11:24</a:t>
            </a:r>
            <a:r>
              <a:rPr lang="en-ZA" b="0" dirty="0" smtClean="0"/>
              <a:t> says that </a:t>
            </a:r>
            <a:r>
              <a:rPr lang="he-IL" dirty="0" smtClean="0"/>
              <a:t>יהוה</a:t>
            </a:r>
            <a:r>
              <a:rPr lang="en-ZA" b="0" dirty="0" smtClean="0"/>
              <a:t> caused them to </a:t>
            </a:r>
            <a:r>
              <a:rPr lang="en-ZA" b="0" i="1" dirty="0" smtClean="0"/>
              <a:t>“</a:t>
            </a:r>
            <a:r>
              <a:rPr lang="en-ZA" b="0" i="1" dirty="0" smtClean="0">
                <a:solidFill>
                  <a:srgbClr val="004821"/>
                </a:solidFill>
              </a:rPr>
              <a:t>stand around the Tabernacle </a:t>
            </a:r>
            <a:r>
              <a:rPr lang="en-ZA" b="0" i="1" dirty="0" smtClean="0"/>
              <a:t>(</a:t>
            </a:r>
            <a:r>
              <a:rPr lang="en-ZA" b="0" dirty="0" smtClean="0"/>
              <a:t>represents the unity of </a:t>
            </a:r>
            <a:r>
              <a:rPr lang="he-IL" dirty="0" smtClean="0"/>
              <a:t>יהוה</a:t>
            </a:r>
            <a:r>
              <a:rPr lang="en-ZA" b="0" dirty="0" smtClean="0"/>
              <a:t> people)”.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42</a:t>
            </a:fld>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lvl="0"/>
            <a:r>
              <a:rPr lang="he-IL" sz="5400" dirty="0" smtClean="0"/>
              <a:t>יהוה</a:t>
            </a:r>
            <a:r>
              <a:rPr lang="en-ZA" dirty="0" smtClean="0"/>
              <a:t>’s RESPONSE - PEOPLE</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“And say to the people, ‘Set yourselves apart for tomorrow, you shall eat meat, because you have wept in the hearing of </a:t>
            </a:r>
            <a:r>
              <a:rPr lang="he-IL" i="1" dirty="0" smtClean="0">
                <a:solidFill>
                  <a:srgbClr val="004821"/>
                </a:solidFill>
              </a:rPr>
              <a:t>יהוה</a:t>
            </a:r>
            <a:r>
              <a:rPr lang="en-ZA" i="1" dirty="0" smtClean="0">
                <a:solidFill>
                  <a:srgbClr val="004821"/>
                </a:solidFill>
              </a:rPr>
              <a:t>, saying, “Who is giving us meat to eat? For it was well with us in </a:t>
            </a:r>
            <a:r>
              <a:rPr lang="en-ZA" i="1" dirty="0" err="1" smtClean="0">
                <a:solidFill>
                  <a:srgbClr val="004821"/>
                </a:solidFill>
              </a:rPr>
              <a:t>Mitsrayim</a:t>
            </a:r>
            <a:r>
              <a:rPr lang="en-ZA" i="1" dirty="0" smtClean="0">
                <a:solidFill>
                  <a:srgbClr val="004821"/>
                </a:solidFill>
              </a:rPr>
              <a:t>.” And </a:t>
            </a:r>
            <a:r>
              <a:rPr lang="he-IL" i="1" dirty="0" smtClean="0">
                <a:solidFill>
                  <a:srgbClr val="004821"/>
                </a:solidFill>
              </a:rPr>
              <a:t>יהוה</a:t>
            </a:r>
            <a:r>
              <a:rPr lang="en-ZA" i="1" dirty="0" smtClean="0">
                <a:solidFill>
                  <a:srgbClr val="004821"/>
                </a:solidFill>
              </a:rPr>
              <a:t> shall give you meat, and you shall eat. ‘You are going to eat, not one day, nor two days, nor five days, nor ten days, nor twenty days, but for a month of days, until it comes out of your nostrils and becomes an abomination to you, because you have rejected </a:t>
            </a:r>
            <a:r>
              <a:rPr lang="he-IL" i="1" dirty="0" smtClean="0">
                <a:solidFill>
                  <a:srgbClr val="004821"/>
                </a:solidFill>
              </a:rPr>
              <a:t>יהוה</a:t>
            </a:r>
            <a:r>
              <a:rPr lang="en-ZA" i="1" dirty="0" smtClean="0">
                <a:solidFill>
                  <a:srgbClr val="004821"/>
                </a:solidFill>
              </a:rPr>
              <a:t> who is among you, and have wept before Him, saying, “Why did we come up out of </a:t>
            </a:r>
            <a:r>
              <a:rPr lang="en-ZA" i="1" dirty="0" err="1" smtClean="0">
                <a:solidFill>
                  <a:srgbClr val="004821"/>
                </a:solidFill>
              </a:rPr>
              <a:t>Mitsrayim</a:t>
            </a:r>
            <a:r>
              <a:rPr lang="en-ZA" i="1" dirty="0" smtClean="0">
                <a:solidFill>
                  <a:srgbClr val="004821"/>
                </a:solidFill>
              </a:rPr>
              <a:t>?”.. And a wind went forth from </a:t>
            </a:r>
            <a:r>
              <a:rPr lang="he-IL" i="1" dirty="0" smtClean="0">
                <a:solidFill>
                  <a:srgbClr val="004821"/>
                </a:solidFill>
              </a:rPr>
              <a:t>יהוה</a:t>
            </a:r>
            <a:r>
              <a:rPr lang="en-ZA" i="1" dirty="0" smtClean="0">
                <a:solidFill>
                  <a:srgbClr val="004821"/>
                </a:solidFill>
              </a:rPr>
              <a:t>, and it brought quail from the sea and let them fall beside the camp, about a day’s journey .. all around the camp, and about two cubits above the surface of the ground. And the people were up all that day, and all that night, and all the next day, and gathered the quail. ... The meat was still between their teeth, before it was chewed, and the wrath of </a:t>
            </a:r>
            <a:r>
              <a:rPr lang="he-IL" i="1" dirty="0" smtClean="0">
                <a:solidFill>
                  <a:srgbClr val="004821"/>
                </a:solidFill>
              </a:rPr>
              <a:t>יהוה</a:t>
            </a:r>
            <a:r>
              <a:rPr lang="en-ZA" i="1" dirty="0" smtClean="0">
                <a:solidFill>
                  <a:srgbClr val="004821"/>
                </a:solidFill>
              </a:rPr>
              <a:t> burned against the people, and </a:t>
            </a:r>
            <a:r>
              <a:rPr lang="he-IL" i="1" dirty="0" smtClean="0">
                <a:solidFill>
                  <a:srgbClr val="004821"/>
                </a:solidFill>
              </a:rPr>
              <a:t>יהוה</a:t>
            </a:r>
            <a:r>
              <a:rPr lang="en-ZA" i="1" dirty="0" smtClean="0">
                <a:solidFill>
                  <a:srgbClr val="004821"/>
                </a:solidFill>
              </a:rPr>
              <a:t> smote the people with an exceeding great plague. Then he called the name of that place </a:t>
            </a:r>
            <a:r>
              <a:rPr lang="en-ZA" i="1" dirty="0" err="1" smtClean="0">
                <a:solidFill>
                  <a:srgbClr val="004821"/>
                </a:solidFill>
              </a:rPr>
              <a:t>Qiḇroth</a:t>
            </a:r>
            <a:r>
              <a:rPr lang="en-ZA" i="1" dirty="0" smtClean="0">
                <a:solidFill>
                  <a:srgbClr val="004821"/>
                </a:solidFill>
              </a:rPr>
              <a:t> </a:t>
            </a:r>
            <a:r>
              <a:rPr lang="en-ZA" i="1" dirty="0" err="1" smtClean="0">
                <a:solidFill>
                  <a:srgbClr val="004821"/>
                </a:solidFill>
              </a:rPr>
              <a:t>Hatta’awah</a:t>
            </a:r>
            <a:r>
              <a:rPr lang="en-ZA" i="1" dirty="0" smtClean="0">
                <a:solidFill>
                  <a:srgbClr val="004821"/>
                </a:solidFill>
              </a:rPr>
              <a:t>, because there they buried the people who had lusted. ..</a:t>
            </a:r>
            <a:r>
              <a:rPr lang="en-US" b="1" i="1" dirty="0" smtClean="0">
                <a:solidFill>
                  <a:srgbClr val="004821"/>
                </a:solidFill>
              </a:rPr>
              <a:t>(Numbers 11:18-35)</a:t>
            </a:r>
          </a:p>
          <a:p>
            <a:pPr>
              <a:lnSpc>
                <a:spcPts val="2100"/>
              </a:lnSpc>
            </a:pPr>
            <a:endParaRPr lang="en-ZA" dirty="0" smtClean="0"/>
          </a:p>
          <a:p>
            <a:pPr>
              <a:lnSpc>
                <a:spcPts val="2100"/>
              </a:lnSpc>
            </a:pP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43</a:t>
            </a:fld>
            <a:endParaRPr lang="en-ZA" dirty="0"/>
          </a:p>
        </p:txBody>
      </p:sp>
      <p:sp>
        <p:nvSpPr>
          <p:cNvPr id="5" name="Title 1"/>
          <p:cNvSpPr txBox="1">
            <a:spLocks/>
          </p:cNvSpPr>
          <p:nvPr/>
        </p:nvSpPr>
        <p:spPr>
          <a:xfrm>
            <a:off x="467544" y="26064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4400" b="1" i="0" u="none" strike="noStrike" kern="1200" cap="none" spc="0" normalizeH="0" baseline="0" noProof="0" dirty="0">
              <a:ln w="11430"/>
              <a:solidFill>
                <a:schemeClr val="accent2">
                  <a:lumMod val="75000"/>
                </a:schemeClr>
              </a:solidFill>
              <a:effectLst>
                <a:outerShdw blurRad="80000" dist="40000" dir="5040000" algn="tl">
                  <a:srgbClr val="000000">
                    <a:alpha val="30000"/>
                  </a:srgbClr>
                </a:outerShdw>
              </a:effectLst>
              <a:uLnTx/>
              <a:uFillTx/>
              <a:latin typeface="+mj-lt"/>
              <a:ea typeface="+mj-ea"/>
              <a:cs typeface="+mj-c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FIRST MEMORIAL - GREED</a:t>
            </a:r>
            <a:endParaRPr lang="en-ZA" dirty="0"/>
          </a:p>
        </p:txBody>
      </p:sp>
      <p:sp>
        <p:nvSpPr>
          <p:cNvPr id="3" name="Content Placeholder 2"/>
          <p:cNvSpPr>
            <a:spLocks noGrp="1"/>
          </p:cNvSpPr>
          <p:nvPr>
            <p:ph idx="1"/>
          </p:nvPr>
        </p:nvSpPr>
        <p:spPr>
          <a:xfrm>
            <a:off x="457200" y="1600200"/>
            <a:ext cx="8229600" cy="5257800"/>
          </a:xfrm>
        </p:spPr>
        <p:txBody>
          <a:bodyPr>
            <a:noAutofit/>
          </a:bodyPr>
          <a:lstStyle/>
          <a:p>
            <a:pPr algn="ctr"/>
            <a:r>
              <a:rPr lang="en-ZA" i="1" dirty="0" smtClean="0">
                <a:solidFill>
                  <a:srgbClr val="004821"/>
                </a:solidFill>
              </a:rPr>
              <a:t>But greedily lusted in the wilderness, And tried </a:t>
            </a:r>
            <a:r>
              <a:rPr lang="en-ZA" i="1" dirty="0" err="1" smtClean="0">
                <a:solidFill>
                  <a:srgbClr val="004821"/>
                </a:solidFill>
              </a:rPr>
              <a:t>Ěl</a:t>
            </a:r>
            <a:r>
              <a:rPr lang="en-ZA" i="1" dirty="0" smtClean="0">
                <a:solidFill>
                  <a:srgbClr val="004821"/>
                </a:solidFill>
              </a:rPr>
              <a:t> in the desert. And He gave them their request, But sent leanness within their being. </a:t>
            </a:r>
            <a:r>
              <a:rPr lang="en-ZA" b="1" i="1" dirty="0" smtClean="0">
                <a:solidFill>
                  <a:srgbClr val="004821"/>
                </a:solidFill>
              </a:rPr>
              <a:t>(Psalms 106:14-15)</a:t>
            </a:r>
          </a:p>
          <a:p>
            <a:pPr>
              <a:lnSpc>
                <a:spcPts val="2500"/>
              </a:lnSpc>
            </a:pPr>
            <a:r>
              <a:rPr lang="en-ZA" b="0" dirty="0" smtClean="0"/>
              <a:t>They ask for meat, and the Almighty decides to comply with their unreasonable request as their problem really wasn’t about food. </a:t>
            </a:r>
          </a:p>
          <a:p>
            <a:pPr>
              <a:lnSpc>
                <a:spcPts val="2500"/>
              </a:lnSpc>
            </a:pPr>
            <a:r>
              <a:rPr lang="en-ZA" b="0" dirty="0" smtClean="0"/>
              <a:t>The Hebrew word for </a:t>
            </a:r>
            <a:r>
              <a:rPr lang="en-ZA" b="0" i="1" dirty="0" smtClean="0"/>
              <a:t>“meat”, </a:t>
            </a:r>
            <a:r>
              <a:rPr lang="en-ZA" b="0" dirty="0" smtClean="0"/>
              <a:t>(</a:t>
            </a:r>
            <a:r>
              <a:rPr lang="en-ZA" b="0" dirty="0" err="1" smtClean="0"/>
              <a:t>basar</a:t>
            </a:r>
            <a:r>
              <a:rPr lang="en-ZA" b="0" dirty="0" smtClean="0"/>
              <a:t>), is also the word for “</a:t>
            </a:r>
            <a:r>
              <a:rPr lang="en-ZA" b="0" i="1" dirty="0" smtClean="0"/>
              <a:t>flesh”</a:t>
            </a:r>
            <a:r>
              <a:rPr lang="en-ZA" b="0" dirty="0" smtClean="0"/>
              <a:t>. The “</a:t>
            </a:r>
            <a:r>
              <a:rPr lang="en-ZA" b="0" i="1" dirty="0" smtClean="0"/>
              <a:t>flesh</a:t>
            </a:r>
            <a:r>
              <a:rPr lang="en-ZA" b="0" dirty="0" smtClean="0"/>
              <a:t>” is often used as the opposite of “</a:t>
            </a:r>
            <a:r>
              <a:rPr lang="en-ZA" b="0" i="1" dirty="0" smtClean="0"/>
              <a:t>spirit”</a:t>
            </a:r>
            <a:r>
              <a:rPr lang="en-ZA" b="0" dirty="0" smtClean="0"/>
              <a:t>, so what was it exactly that they were asking for? Did they prefer the “</a:t>
            </a:r>
            <a:r>
              <a:rPr lang="en-ZA" b="0" i="1" dirty="0" smtClean="0"/>
              <a:t>world” </a:t>
            </a:r>
            <a:r>
              <a:rPr lang="en-ZA" b="0" dirty="0" smtClean="0"/>
              <a:t>(flesh) over the </a:t>
            </a:r>
            <a:r>
              <a:rPr lang="en-ZA" b="0" i="1" dirty="0" smtClean="0"/>
              <a:t>“spirit”? </a:t>
            </a:r>
            <a:r>
              <a:rPr lang="he-IL" dirty="0" smtClean="0"/>
              <a:t>יהוה</a:t>
            </a:r>
            <a:r>
              <a:rPr lang="en-ZA" b="0" dirty="0" smtClean="0"/>
              <a:t> gave them more “</a:t>
            </a:r>
            <a:r>
              <a:rPr lang="en-ZA" b="0" i="1" dirty="0" err="1" smtClean="0"/>
              <a:t>basar</a:t>
            </a:r>
            <a:r>
              <a:rPr lang="en-ZA" b="0" i="1" dirty="0" smtClean="0"/>
              <a:t>” </a:t>
            </a:r>
            <a:r>
              <a:rPr lang="en-ZA" b="0" dirty="0" smtClean="0"/>
              <a:t>(meat/flesh) than they needed, He handed them over to their greed. </a:t>
            </a:r>
          </a:p>
          <a:p>
            <a:pPr>
              <a:lnSpc>
                <a:spcPts val="2500"/>
              </a:lnSpc>
            </a:pPr>
            <a:r>
              <a:rPr lang="en-ZA" b="0" dirty="0" smtClean="0"/>
              <a:t>The first memorials of Israel in her march to Canaan were the sad graves of the greedy. Greed for physical pleasures impoverishes the soul. </a:t>
            </a:r>
          </a:p>
          <a:p>
            <a:pPr algn="ctr">
              <a:lnSpc>
                <a:spcPts val="2500"/>
              </a:lnSpc>
            </a:pPr>
            <a:r>
              <a:rPr lang="en-ZA" dirty="0" smtClean="0">
                <a:solidFill>
                  <a:srgbClr val="C00000"/>
                </a:solidFill>
              </a:rPr>
              <a:t>Question: </a:t>
            </a:r>
            <a:r>
              <a:rPr lang="en-ZA" b="0" dirty="0" smtClean="0">
                <a:solidFill>
                  <a:srgbClr val="C00000"/>
                </a:solidFill>
              </a:rPr>
              <a:t>What did living in the world cost you?</a:t>
            </a:r>
            <a:endParaRPr lang="en-ZA" b="0" dirty="0">
              <a:solidFill>
                <a:srgbClr val="C0000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MIRIAM AND AARON</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Now </a:t>
            </a:r>
            <a:r>
              <a:rPr lang="en-ZA" i="1" dirty="0" err="1" smtClean="0">
                <a:solidFill>
                  <a:srgbClr val="004821"/>
                </a:solidFill>
              </a:rPr>
              <a:t>Miryam</a:t>
            </a:r>
            <a:r>
              <a:rPr lang="en-ZA" i="1" dirty="0" smtClean="0">
                <a:solidFill>
                  <a:srgbClr val="004821"/>
                </a:solidFill>
              </a:rPr>
              <a:t> and </a:t>
            </a:r>
            <a:r>
              <a:rPr lang="en-ZA" i="1" dirty="0" err="1" smtClean="0">
                <a:solidFill>
                  <a:srgbClr val="004821"/>
                </a:solidFill>
              </a:rPr>
              <a:t>Aharon</a:t>
            </a:r>
            <a:r>
              <a:rPr lang="en-ZA" i="1" dirty="0" smtClean="0">
                <a:solidFill>
                  <a:srgbClr val="004821"/>
                </a:solidFill>
              </a:rPr>
              <a:t> spoke against </a:t>
            </a:r>
            <a:r>
              <a:rPr lang="en-ZA" i="1" dirty="0" err="1" smtClean="0">
                <a:solidFill>
                  <a:srgbClr val="004821"/>
                </a:solidFill>
              </a:rPr>
              <a:t>Mosheh</a:t>
            </a:r>
            <a:r>
              <a:rPr lang="en-ZA" i="1" dirty="0" smtClean="0">
                <a:solidFill>
                  <a:srgbClr val="004821"/>
                </a:solidFill>
              </a:rPr>
              <a:t> because of the </a:t>
            </a:r>
            <a:r>
              <a:rPr lang="en-ZA" i="1" dirty="0" err="1" smtClean="0">
                <a:solidFill>
                  <a:srgbClr val="004821"/>
                </a:solidFill>
              </a:rPr>
              <a:t>Kushite</a:t>
            </a:r>
            <a:r>
              <a:rPr lang="en-ZA" i="1" dirty="0" smtClean="0">
                <a:solidFill>
                  <a:srgbClr val="004821"/>
                </a:solidFill>
              </a:rPr>
              <a:t> woman whom he had taken, for he had taken a </a:t>
            </a:r>
            <a:r>
              <a:rPr lang="en-ZA" i="1" dirty="0" err="1" smtClean="0">
                <a:solidFill>
                  <a:srgbClr val="004821"/>
                </a:solidFill>
              </a:rPr>
              <a:t>Kushite</a:t>
            </a:r>
            <a:r>
              <a:rPr lang="en-ZA" i="1" dirty="0" smtClean="0">
                <a:solidFill>
                  <a:srgbClr val="004821"/>
                </a:solidFill>
              </a:rPr>
              <a:t> woman. And they said, “Has </a:t>
            </a:r>
            <a:r>
              <a:rPr lang="he-IL" i="1" dirty="0" smtClean="0">
                <a:solidFill>
                  <a:srgbClr val="004821"/>
                </a:solidFill>
              </a:rPr>
              <a:t>יהוה</a:t>
            </a:r>
            <a:r>
              <a:rPr lang="en-ZA" i="1" dirty="0" smtClean="0">
                <a:solidFill>
                  <a:srgbClr val="004821"/>
                </a:solidFill>
              </a:rPr>
              <a:t> spoken only through </a:t>
            </a:r>
            <a:r>
              <a:rPr lang="en-ZA" i="1" dirty="0" err="1" smtClean="0">
                <a:solidFill>
                  <a:srgbClr val="004821"/>
                </a:solidFill>
              </a:rPr>
              <a:t>Mosheh</a:t>
            </a:r>
            <a:r>
              <a:rPr lang="en-ZA" i="1" dirty="0" smtClean="0">
                <a:solidFill>
                  <a:srgbClr val="004821"/>
                </a:solidFill>
              </a:rPr>
              <a:t>? Has He not also spoken through us?” And </a:t>
            </a:r>
            <a:r>
              <a:rPr lang="he-IL" i="1" dirty="0" smtClean="0">
                <a:solidFill>
                  <a:srgbClr val="004821"/>
                </a:solidFill>
              </a:rPr>
              <a:t>יהוה</a:t>
            </a:r>
            <a:r>
              <a:rPr lang="en-US" i="1" dirty="0" smtClean="0">
                <a:solidFill>
                  <a:srgbClr val="004821"/>
                </a:solidFill>
              </a:rPr>
              <a:t> heard it. </a:t>
            </a:r>
            <a:r>
              <a:rPr lang="en-US" b="1" i="1" dirty="0" smtClean="0">
                <a:solidFill>
                  <a:srgbClr val="004821"/>
                </a:solidFill>
              </a:rPr>
              <a:t>(Numbers 12:1-2)</a:t>
            </a:r>
          </a:p>
          <a:p>
            <a:pPr marL="274638" indent="-274638">
              <a:lnSpc>
                <a:spcPts val="2100"/>
              </a:lnSpc>
              <a:buFont typeface="Arial" pitchFamily="34" charset="0"/>
              <a:buChar char="•"/>
            </a:pPr>
            <a:r>
              <a:rPr lang="en-ZA" dirty="0" smtClean="0"/>
              <a:t>Miriam and Aaron were not speaking solely to Moses but to </a:t>
            </a:r>
            <a:r>
              <a:rPr lang="he-IL" dirty="0" smtClean="0"/>
              <a:t>יהוה</a:t>
            </a:r>
            <a:r>
              <a:rPr lang="en-ZA" dirty="0" smtClean="0"/>
              <a:t>, as Moses was </a:t>
            </a:r>
            <a:r>
              <a:rPr lang="he-IL" dirty="0" smtClean="0"/>
              <a:t>יהוה</a:t>
            </a:r>
            <a:r>
              <a:rPr lang="en-ZA" dirty="0" smtClean="0"/>
              <a:t>’s appointed representative. </a:t>
            </a:r>
          </a:p>
          <a:p>
            <a:pPr marL="274638" indent="-274638">
              <a:lnSpc>
                <a:spcPts val="2100"/>
              </a:lnSpc>
              <a:buFont typeface="Arial" pitchFamily="34" charset="0"/>
              <a:buChar char="•"/>
            </a:pPr>
            <a:r>
              <a:rPr lang="en-ZA" dirty="0" smtClean="0"/>
              <a:t>Moses had compassion on his sister; he forgave her and reminded </a:t>
            </a:r>
            <a:r>
              <a:rPr lang="he-IL" dirty="0" smtClean="0"/>
              <a:t>יהוה</a:t>
            </a:r>
            <a:r>
              <a:rPr lang="en-ZA" dirty="0" smtClean="0"/>
              <a:t> of the great thing she did for him when he was a baby hidden in the bulrushes. As a result, Miriam lived out her seven-day contamination separation outside the camp before her cleansing and return. </a:t>
            </a:r>
          </a:p>
          <a:p>
            <a:pPr marL="274638" indent="-274638">
              <a:lnSpc>
                <a:spcPts val="2100"/>
              </a:lnSpc>
              <a:buFont typeface="Arial" pitchFamily="34" charset="0"/>
              <a:buChar char="•"/>
            </a:pPr>
            <a:r>
              <a:rPr lang="en-ZA" dirty="0" smtClean="0"/>
              <a:t>Even though she repented, she still had to live out the consequences of her sin outside the camp.</a:t>
            </a:r>
          </a:p>
          <a:p>
            <a:pPr>
              <a:lnSpc>
                <a:spcPts val="2100"/>
              </a:lnSpc>
            </a:pPr>
            <a:r>
              <a:rPr lang="en-ZA" dirty="0" smtClean="0">
                <a:solidFill>
                  <a:srgbClr val="C00000"/>
                </a:solidFill>
              </a:rPr>
              <a:t>This is still </a:t>
            </a:r>
            <a:r>
              <a:rPr lang="he-IL" dirty="0" smtClean="0">
                <a:solidFill>
                  <a:srgbClr val="C00000"/>
                </a:solidFill>
              </a:rPr>
              <a:t>יהוה</a:t>
            </a:r>
            <a:r>
              <a:rPr lang="en-ZA" dirty="0" smtClean="0">
                <a:solidFill>
                  <a:srgbClr val="C00000"/>
                </a:solidFill>
              </a:rPr>
              <a:t>’s order today. If we speak slander to one another or have slanderous thoughts – even small ones – we contaminate ourselves and forego blessings for seven days, outside the camp. </a:t>
            </a:r>
          </a:p>
          <a:p>
            <a:pPr>
              <a:lnSpc>
                <a:spcPts val="2100"/>
              </a:lnSpc>
            </a:pPr>
            <a:endParaRPr lang="en-Z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ASAF</a:t>
            </a:r>
            <a:endParaRPr lang="en-ZA" dirty="0"/>
          </a:p>
        </p:txBody>
      </p:sp>
      <p:sp>
        <p:nvSpPr>
          <p:cNvPr id="3" name="Content Placeholder 2"/>
          <p:cNvSpPr>
            <a:spLocks noGrp="1"/>
          </p:cNvSpPr>
          <p:nvPr>
            <p:ph idx="1"/>
          </p:nvPr>
        </p:nvSpPr>
        <p:spPr/>
        <p:txBody>
          <a:bodyPr>
            <a:noAutofit/>
          </a:bodyPr>
          <a:lstStyle/>
          <a:p>
            <a:pPr>
              <a:lnSpc>
                <a:spcPts val="2300"/>
              </a:lnSpc>
            </a:pPr>
            <a:r>
              <a:rPr lang="en-ZA" b="0" dirty="0" smtClean="0"/>
              <a:t>As Richard Elliot Friedman points out in his book </a:t>
            </a:r>
            <a:r>
              <a:rPr lang="en-ZA" b="0" i="1" dirty="0" smtClean="0"/>
              <a:t>Commentary on the Torah, </a:t>
            </a:r>
            <a:r>
              <a:rPr lang="en-ZA" b="0" i="1" dirty="0" smtClean="0">
                <a:solidFill>
                  <a:schemeClr val="accent5">
                    <a:lumMod val="50000"/>
                  </a:schemeClr>
                </a:solidFill>
              </a:rPr>
              <a:t>Chapters 11 and 12 of </a:t>
            </a:r>
            <a:r>
              <a:rPr lang="en-ZA" b="0" i="1" dirty="0" err="1" smtClean="0">
                <a:solidFill>
                  <a:schemeClr val="accent5">
                    <a:lumMod val="50000"/>
                  </a:schemeClr>
                </a:solidFill>
              </a:rPr>
              <a:t>Bemidbar</a:t>
            </a:r>
            <a:r>
              <a:rPr lang="en-ZA" b="0" i="1" dirty="0" smtClean="0">
                <a:solidFill>
                  <a:schemeClr val="accent5">
                    <a:lumMod val="50000"/>
                  </a:schemeClr>
                </a:solidFill>
              </a:rPr>
              <a:t> repeat a form of the verb “</a:t>
            </a:r>
            <a:r>
              <a:rPr lang="en-ZA" b="0" i="1" dirty="0" err="1" smtClean="0">
                <a:solidFill>
                  <a:schemeClr val="accent5">
                    <a:lumMod val="50000"/>
                  </a:schemeClr>
                </a:solidFill>
              </a:rPr>
              <a:t>asaf</a:t>
            </a:r>
            <a:r>
              <a:rPr lang="en-ZA" b="0" i="1" dirty="0" smtClean="0">
                <a:solidFill>
                  <a:schemeClr val="accent5">
                    <a:lumMod val="50000"/>
                  </a:schemeClr>
                </a:solidFill>
              </a:rPr>
              <a:t>” nine times. Its basic meaning is “to gather”, and following the word takes us through a range of contexts, from the self absorbed concerns of complaining troublemakers to the embracing generosity of a loving community</a:t>
            </a:r>
            <a:r>
              <a:rPr lang="en-ZA" b="0" dirty="0" smtClean="0">
                <a:solidFill>
                  <a:schemeClr val="accent5">
                    <a:lumMod val="50000"/>
                  </a:schemeClr>
                </a:solidFill>
              </a:rPr>
              <a:t>. </a:t>
            </a:r>
          </a:p>
          <a:p>
            <a:pPr>
              <a:lnSpc>
                <a:spcPts val="2300"/>
              </a:lnSpc>
            </a:pPr>
            <a:r>
              <a:rPr lang="en-ZA" b="1" dirty="0" smtClean="0"/>
              <a:t>NEGATIVE: </a:t>
            </a:r>
            <a:r>
              <a:rPr lang="en-ZA" b="0" dirty="0" smtClean="0"/>
              <a:t>Chapter 11:4 The Rabble (gathering) to complain, Three other instances in chapter 11 have negative connotations. In context, we see people </a:t>
            </a:r>
            <a:r>
              <a:rPr lang="en-ZA" b="0" i="1" dirty="0" smtClean="0"/>
              <a:t>“gathering” </a:t>
            </a:r>
            <a:r>
              <a:rPr lang="en-ZA" b="0" dirty="0" smtClean="0"/>
              <a:t>(large numbers of quail which they were ravenously eager to eat immediately.</a:t>
            </a:r>
          </a:p>
          <a:p>
            <a:pPr>
              <a:lnSpc>
                <a:spcPts val="2300"/>
              </a:lnSpc>
            </a:pPr>
            <a:r>
              <a:rPr lang="en-ZA" b="1" dirty="0" smtClean="0"/>
              <a:t>POSITIVE: </a:t>
            </a:r>
            <a:r>
              <a:rPr lang="en-ZA" b="0" dirty="0" smtClean="0"/>
              <a:t>The last five instances of </a:t>
            </a:r>
            <a:r>
              <a:rPr lang="en-ZA" b="0" i="1" dirty="0" smtClean="0"/>
              <a:t>“</a:t>
            </a:r>
            <a:r>
              <a:rPr lang="en-ZA" b="0" i="1" dirty="0" err="1" smtClean="0"/>
              <a:t>asaf</a:t>
            </a:r>
            <a:r>
              <a:rPr lang="en-ZA" b="0" i="1" dirty="0" smtClean="0"/>
              <a:t>” </a:t>
            </a:r>
            <a:r>
              <a:rPr lang="en-ZA" b="0" dirty="0" smtClean="0"/>
              <a:t>used in chapters 11 and 12 are all used positively. Two relate to the </a:t>
            </a:r>
            <a:r>
              <a:rPr lang="en-ZA" b="0" i="1" dirty="0" smtClean="0"/>
              <a:t>“gathering”</a:t>
            </a:r>
            <a:r>
              <a:rPr lang="en-ZA" b="0" dirty="0" smtClean="0"/>
              <a:t> of the 70 elders. The third is an unusual Hebrew phrasing as Moshe re-enters the camp </a:t>
            </a:r>
            <a:r>
              <a:rPr lang="en-ZA" i="1" dirty="0" smtClean="0"/>
              <a:t>Numbers 11:30 </a:t>
            </a:r>
            <a:r>
              <a:rPr lang="en-ZA" b="0" i="1" dirty="0" smtClean="0"/>
              <a:t>And Moshe is gathered to the camp </a:t>
            </a:r>
            <a:r>
              <a:rPr lang="en-ZA" b="0" dirty="0" smtClean="0"/>
              <a:t>after his conversation with </a:t>
            </a:r>
            <a:r>
              <a:rPr lang="he-IL" dirty="0" smtClean="0"/>
              <a:t>יהוה</a:t>
            </a:r>
            <a:r>
              <a:rPr lang="en-ZA" b="0" dirty="0" smtClean="0"/>
              <a:t>. The last two instances of its use as it refers to Miriam being </a:t>
            </a:r>
            <a:r>
              <a:rPr lang="en-ZA" b="0" i="1" dirty="0" smtClean="0"/>
              <a:t>“gathered” </a:t>
            </a:r>
            <a:r>
              <a:rPr lang="en-ZA" b="0" dirty="0" smtClean="0"/>
              <a:t>back into the camp following her punishment.</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46</a:t>
            </a:fld>
            <a:endParaRPr lang="en-ZA"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REAR GUARD</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200"/>
              </a:lnSpc>
            </a:pPr>
            <a:r>
              <a:rPr lang="en-ZA" sz="9600" i="1" dirty="0" smtClean="0">
                <a:solidFill>
                  <a:srgbClr val="004821"/>
                </a:solidFill>
              </a:rPr>
              <a:t>Then the banner of the camp of the children of Dan, which formed the rear guard of all the camps, departed according to their divisions. And over their army was </a:t>
            </a:r>
            <a:r>
              <a:rPr lang="en-ZA" sz="9600" i="1" dirty="0" err="1" smtClean="0">
                <a:solidFill>
                  <a:srgbClr val="004821"/>
                </a:solidFill>
              </a:rPr>
              <a:t>Aḥiʽezer</a:t>
            </a:r>
            <a:r>
              <a:rPr lang="en-ZA" sz="9600" i="1" dirty="0" smtClean="0">
                <a:solidFill>
                  <a:srgbClr val="004821"/>
                </a:solidFill>
              </a:rPr>
              <a:t>, son of </a:t>
            </a:r>
            <a:r>
              <a:rPr lang="en-ZA" sz="9600" i="1" dirty="0" err="1" smtClean="0">
                <a:solidFill>
                  <a:srgbClr val="004821"/>
                </a:solidFill>
              </a:rPr>
              <a:t>Ammishaddai</a:t>
            </a:r>
            <a:r>
              <a:rPr lang="en-ZA" sz="9600" b="1" i="1" dirty="0" smtClean="0">
                <a:solidFill>
                  <a:srgbClr val="004821"/>
                </a:solidFill>
              </a:rPr>
              <a:t>. (Numbers 10:25)</a:t>
            </a:r>
          </a:p>
          <a:p>
            <a:pPr>
              <a:lnSpc>
                <a:spcPts val="2200"/>
              </a:lnSpc>
            </a:pPr>
            <a:r>
              <a:rPr lang="en-ZA" sz="9600" dirty="0" smtClean="0"/>
              <a:t>The tribe of Dan is referred to as “</a:t>
            </a:r>
            <a:r>
              <a:rPr lang="en-ZA" sz="9600" dirty="0" err="1" smtClean="0"/>
              <a:t>m’asaf</a:t>
            </a:r>
            <a:r>
              <a:rPr lang="en-ZA" sz="9600" dirty="0" smtClean="0"/>
              <a:t>”, the “rear guard”. </a:t>
            </a:r>
            <a:r>
              <a:rPr lang="en-ZA" sz="9600" dirty="0" err="1" smtClean="0"/>
              <a:t>Rashi</a:t>
            </a:r>
            <a:r>
              <a:rPr lang="en-ZA" sz="9600" dirty="0" smtClean="0"/>
              <a:t> explains that Dan’s task was to </a:t>
            </a:r>
            <a:r>
              <a:rPr lang="en-ZA" sz="9600" i="1" dirty="0" smtClean="0"/>
              <a:t>“gather” </a:t>
            </a:r>
            <a:r>
              <a:rPr lang="en-ZA" sz="9600" dirty="0" smtClean="0"/>
              <a:t>(</a:t>
            </a:r>
            <a:r>
              <a:rPr lang="en-ZA" sz="9600" dirty="0" err="1" smtClean="0"/>
              <a:t>asaf</a:t>
            </a:r>
            <a:r>
              <a:rPr lang="en-ZA" sz="9600" dirty="0" smtClean="0"/>
              <a:t>) up lost objects, returning them to their owners. They also </a:t>
            </a:r>
            <a:r>
              <a:rPr lang="en-ZA" sz="9600" i="1" dirty="0" smtClean="0"/>
              <a:t>“gathered” </a:t>
            </a:r>
            <a:r>
              <a:rPr lang="en-ZA" sz="9600" dirty="0" smtClean="0"/>
              <a:t>(</a:t>
            </a:r>
            <a:r>
              <a:rPr lang="en-ZA" sz="9600" dirty="0" err="1" smtClean="0"/>
              <a:t>asaf</a:t>
            </a:r>
            <a:r>
              <a:rPr lang="en-ZA" sz="9600" dirty="0" smtClean="0"/>
              <a:t>) individuals who had become lost or had fallen behind. Put this first usage of </a:t>
            </a:r>
            <a:r>
              <a:rPr lang="en-ZA" sz="9600" i="1" dirty="0" smtClean="0"/>
              <a:t>“</a:t>
            </a:r>
            <a:r>
              <a:rPr lang="en-ZA" sz="9600" i="1" dirty="0" err="1" smtClean="0"/>
              <a:t>asaf</a:t>
            </a:r>
            <a:r>
              <a:rPr lang="en-ZA" sz="9600" i="1" dirty="0" smtClean="0"/>
              <a:t>” </a:t>
            </a:r>
            <a:r>
              <a:rPr lang="en-ZA" sz="9600" dirty="0" smtClean="0"/>
              <a:t>in Numbers 10:25 together with its final usage in 12:15, where it refers to Miriam. Both refer to acts of </a:t>
            </a:r>
            <a:r>
              <a:rPr lang="en-ZA" sz="9600" i="1" dirty="0" smtClean="0"/>
              <a:t>“gathering” </a:t>
            </a:r>
            <a:r>
              <a:rPr lang="en-ZA" sz="9600" dirty="0" smtClean="0"/>
              <a:t>(</a:t>
            </a:r>
            <a:r>
              <a:rPr lang="en-ZA" sz="9600" dirty="0" err="1" smtClean="0"/>
              <a:t>asaf</a:t>
            </a:r>
            <a:r>
              <a:rPr lang="en-ZA" sz="9600" dirty="0" smtClean="0"/>
              <a:t>) that are generous, compassionate, and inclusive. </a:t>
            </a:r>
          </a:p>
          <a:p>
            <a:pPr>
              <a:lnSpc>
                <a:spcPts val="2200"/>
              </a:lnSpc>
            </a:pPr>
            <a:r>
              <a:rPr lang="en-ZA" sz="9600" dirty="0" smtClean="0"/>
              <a:t>The tribe of Dan ensures that no one is left behind. At the other end, a community reintegrates an outcast (Miriam – her name means </a:t>
            </a:r>
            <a:r>
              <a:rPr lang="en-ZA" sz="9600" i="1" dirty="0" smtClean="0"/>
              <a:t>“rebellion”). </a:t>
            </a:r>
            <a:r>
              <a:rPr lang="en-ZA" sz="9600" dirty="0" smtClean="0"/>
              <a:t>Between these two, we read of the </a:t>
            </a:r>
            <a:r>
              <a:rPr lang="en-ZA" sz="9600" i="1" dirty="0" smtClean="0"/>
              <a:t>“gatherings” </a:t>
            </a:r>
            <a:r>
              <a:rPr lang="en-ZA" sz="9600" dirty="0" smtClean="0"/>
              <a:t>of people who are self-</a:t>
            </a:r>
            <a:r>
              <a:rPr lang="en-ZA" sz="9600" dirty="0" err="1" smtClean="0"/>
              <a:t>centered</a:t>
            </a:r>
            <a:r>
              <a:rPr lang="en-ZA" sz="9600" dirty="0" smtClean="0"/>
              <a:t> and ungrateful. But the result of kindness (Dan) and forgiveness (of Miriam/rebellion) </a:t>
            </a:r>
            <a:r>
              <a:rPr lang="en-ZA" sz="9600" i="1" dirty="0" smtClean="0"/>
              <a:t>“gathers” </a:t>
            </a:r>
            <a:r>
              <a:rPr lang="en-ZA" sz="9600" dirty="0" smtClean="0"/>
              <a:t>(</a:t>
            </a:r>
            <a:r>
              <a:rPr lang="en-ZA" sz="9600" dirty="0" err="1" smtClean="0"/>
              <a:t>asaf</a:t>
            </a:r>
            <a:r>
              <a:rPr lang="en-ZA" sz="9600" dirty="0" smtClean="0"/>
              <a:t>) all of Israel back together.</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47</a:t>
            </a:fld>
            <a:endParaRPr lang="en-ZA"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GIFT OF PROPHECY</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200"/>
              </a:lnSpc>
            </a:pPr>
            <a:r>
              <a:rPr lang="en-ZA" sz="9600" i="1" dirty="0" smtClean="0">
                <a:solidFill>
                  <a:srgbClr val="004821"/>
                </a:solidFill>
              </a:rPr>
              <a:t>However, two men had remained in the camp. The name of one was </a:t>
            </a:r>
            <a:r>
              <a:rPr lang="en-ZA" sz="9600" i="1" dirty="0" err="1" smtClean="0">
                <a:solidFill>
                  <a:srgbClr val="004821"/>
                </a:solidFill>
              </a:rPr>
              <a:t>Eldad</a:t>
            </a:r>
            <a:r>
              <a:rPr lang="en-ZA" sz="9600" i="1" dirty="0" smtClean="0">
                <a:solidFill>
                  <a:srgbClr val="004821"/>
                </a:solidFill>
              </a:rPr>
              <a:t>̱, and the name of the other </a:t>
            </a:r>
            <a:r>
              <a:rPr lang="en-ZA" sz="9600" i="1" dirty="0" err="1" smtClean="0">
                <a:solidFill>
                  <a:srgbClr val="004821"/>
                </a:solidFill>
              </a:rPr>
              <a:t>Mĕyḏad</a:t>
            </a:r>
            <a:r>
              <a:rPr lang="en-ZA" sz="9600" i="1" dirty="0" smtClean="0">
                <a:solidFill>
                  <a:srgbClr val="004821"/>
                </a:solidFill>
              </a:rPr>
              <a:t>̱. And the Spirit rested upon them. Now they were among those listed, but did not go out to the Tent. And they prophesied in the camp. And a young man ran and informed </a:t>
            </a:r>
            <a:r>
              <a:rPr lang="en-ZA" sz="9600" i="1" dirty="0" err="1" smtClean="0">
                <a:solidFill>
                  <a:srgbClr val="004821"/>
                </a:solidFill>
              </a:rPr>
              <a:t>Mosheh</a:t>
            </a:r>
            <a:r>
              <a:rPr lang="en-ZA" sz="9600" i="1" dirty="0" smtClean="0">
                <a:solidFill>
                  <a:srgbClr val="004821"/>
                </a:solidFill>
              </a:rPr>
              <a:t>, and said, “</a:t>
            </a:r>
            <a:r>
              <a:rPr lang="en-ZA" sz="9600" i="1" dirty="0" err="1" smtClean="0">
                <a:solidFill>
                  <a:srgbClr val="004821"/>
                </a:solidFill>
              </a:rPr>
              <a:t>Eldad</a:t>
            </a:r>
            <a:r>
              <a:rPr lang="en-ZA" sz="9600" i="1" dirty="0" smtClean="0">
                <a:solidFill>
                  <a:srgbClr val="004821"/>
                </a:solidFill>
              </a:rPr>
              <a:t>̱ and </a:t>
            </a:r>
            <a:r>
              <a:rPr lang="en-ZA" sz="9600" i="1" dirty="0" err="1" smtClean="0">
                <a:solidFill>
                  <a:srgbClr val="004821"/>
                </a:solidFill>
              </a:rPr>
              <a:t>Mĕyḏad</a:t>
            </a:r>
            <a:r>
              <a:rPr lang="en-ZA" sz="9600" i="1" dirty="0" smtClean="0">
                <a:solidFill>
                  <a:srgbClr val="004821"/>
                </a:solidFill>
              </a:rPr>
              <a:t>̱ are prophesying in the camp.” And </a:t>
            </a:r>
            <a:r>
              <a:rPr lang="en-ZA" sz="9600" i="1" dirty="0" err="1" smtClean="0">
                <a:solidFill>
                  <a:srgbClr val="004821"/>
                </a:solidFill>
              </a:rPr>
              <a:t>Yehoshua</a:t>
            </a:r>
            <a:r>
              <a:rPr lang="en-ZA" sz="9600" i="1" dirty="0" smtClean="0">
                <a:solidFill>
                  <a:srgbClr val="004821"/>
                </a:solidFill>
              </a:rPr>
              <a:t> son of Nun, </a:t>
            </a:r>
            <a:r>
              <a:rPr lang="en-ZA" sz="9600" i="1" dirty="0" err="1" smtClean="0">
                <a:solidFill>
                  <a:srgbClr val="004821"/>
                </a:solidFill>
              </a:rPr>
              <a:t>Mosheh’s</a:t>
            </a:r>
            <a:r>
              <a:rPr lang="en-ZA" sz="9600" i="1" dirty="0" smtClean="0">
                <a:solidFill>
                  <a:srgbClr val="004821"/>
                </a:solidFill>
              </a:rPr>
              <a:t> assistant from his youth, answered and said, “</a:t>
            </a:r>
            <a:r>
              <a:rPr lang="en-ZA" sz="9600" i="1" dirty="0" err="1" smtClean="0">
                <a:solidFill>
                  <a:srgbClr val="004821"/>
                </a:solidFill>
              </a:rPr>
              <a:t>Mosheh</a:t>
            </a:r>
            <a:r>
              <a:rPr lang="en-ZA" sz="9600" i="1" dirty="0" smtClean="0">
                <a:solidFill>
                  <a:srgbClr val="004821"/>
                </a:solidFill>
              </a:rPr>
              <a:t> my master, forbid them!” </a:t>
            </a:r>
            <a:r>
              <a:rPr lang="en-ZA" sz="9600" b="1" i="1" dirty="0" smtClean="0">
                <a:solidFill>
                  <a:srgbClr val="004821"/>
                </a:solidFill>
              </a:rPr>
              <a:t>(Numbers 11:26-28)</a:t>
            </a:r>
          </a:p>
          <a:p>
            <a:pPr>
              <a:lnSpc>
                <a:spcPts val="2200"/>
              </a:lnSpc>
            </a:pPr>
            <a:r>
              <a:rPr lang="he-IL" sz="9600" dirty="0" smtClean="0"/>
              <a:t>יהוה</a:t>
            </a:r>
            <a:r>
              <a:rPr lang="en-ZA" sz="9600" dirty="0" smtClean="0"/>
              <a:t>’s goal in placing the “spirit” onto the 70 was to strengthen the “spirit” of the nation by forming a group of spiritual people who would prophecy and thereby influence those lusting after the “flesh”. Therefore He answers Joshua, </a:t>
            </a:r>
            <a:r>
              <a:rPr lang="en-ZA" sz="9600" i="1" dirty="0" smtClean="0">
                <a:solidFill>
                  <a:srgbClr val="004821"/>
                </a:solidFill>
              </a:rPr>
              <a:t>Then </a:t>
            </a:r>
            <a:r>
              <a:rPr lang="en-ZA" sz="9600" i="1" dirty="0" err="1" smtClean="0">
                <a:solidFill>
                  <a:srgbClr val="004821"/>
                </a:solidFill>
              </a:rPr>
              <a:t>Mosheh</a:t>
            </a:r>
            <a:r>
              <a:rPr lang="en-ZA" sz="9600" i="1" dirty="0" smtClean="0">
                <a:solidFill>
                  <a:srgbClr val="004821"/>
                </a:solidFill>
              </a:rPr>
              <a:t> said to him, “Are you jealous for my sake? Oh, that all the people of </a:t>
            </a:r>
            <a:r>
              <a:rPr lang="he-IL" sz="9600" i="1" dirty="0" smtClean="0">
                <a:solidFill>
                  <a:srgbClr val="004821"/>
                </a:solidFill>
              </a:rPr>
              <a:t>יהוה</a:t>
            </a:r>
            <a:r>
              <a:rPr lang="en-US" sz="9600" i="1" dirty="0" smtClean="0">
                <a:solidFill>
                  <a:srgbClr val="004821"/>
                </a:solidFill>
              </a:rPr>
              <a:t> were prophets, that </a:t>
            </a:r>
            <a:r>
              <a:rPr lang="he-IL" sz="9600" i="1" dirty="0" smtClean="0">
                <a:solidFill>
                  <a:srgbClr val="004821"/>
                </a:solidFill>
              </a:rPr>
              <a:t>יהוה</a:t>
            </a:r>
            <a:r>
              <a:rPr lang="en-ZA" sz="9600" i="1" dirty="0" smtClean="0">
                <a:solidFill>
                  <a:srgbClr val="004821"/>
                </a:solidFill>
              </a:rPr>
              <a:t> would put His Spirit upon them!” </a:t>
            </a:r>
            <a:r>
              <a:rPr lang="en-US" sz="9600" b="1" i="1" dirty="0" smtClean="0">
                <a:solidFill>
                  <a:srgbClr val="004821"/>
                </a:solidFill>
              </a:rPr>
              <a:t>(Numbers 11:29) </a:t>
            </a:r>
            <a:r>
              <a:rPr lang="he-IL" sz="9600" dirty="0" smtClean="0"/>
              <a:t>יהוה </a:t>
            </a:r>
            <a:r>
              <a:rPr lang="en-ZA" sz="9600" dirty="0" smtClean="0"/>
              <a:t>wants ALL to have the right heart that they might receive the </a:t>
            </a:r>
            <a:r>
              <a:rPr lang="en-ZA" sz="9600" i="1" dirty="0" smtClean="0"/>
              <a:t>“spirit”. </a:t>
            </a:r>
            <a:r>
              <a:rPr lang="en-ZA" sz="9600" i="1" dirty="0" smtClean="0">
                <a:solidFill>
                  <a:srgbClr val="004821"/>
                </a:solidFill>
              </a:rPr>
              <a:t>Pursue love, and earnestly seek the spiritual gifts, but rather that you prophesy</a:t>
            </a:r>
            <a:r>
              <a:rPr lang="en-ZA" sz="9600" b="1" i="1" dirty="0" smtClean="0">
                <a:solidFill>
                  <a:srgbClr val="004821"/>
                </a:solidFill>
              </a:rPr>
              <a:t>. (1 Corinthians 14:1)</a:t>
            </a:r>
          </a:p>
          <a:p>
            <a:pPr>
              <a:lnSpc>
                <a:spcPts val="2200"/>
              </a:lnSpc>
            </a:pPr>
            <a:endParaRPr lang="en-ZA"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48</a:t>
            </a:fld>
            <a:endParaRPr lang="en-ZA"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GATHERING THROUGH PROPHECY</a:t>
            </a:r>
            <a:endParaRPr lang="en-ZA" dirty="0"/>
          </a:p>
        </p:txBody>
      </p:sp>
      <p:sp>
        <p:nvSpPr>
          <p:cNvPr id="3" name="Content Placeholder 2"/>
          <p:cNvSpPr>
            <a:spLocks noGrp="1"/>
          </p:cNvSpPr>
          <p:nvPr>
            <p:ph idx="1"/>
          </p:nvPr>
        </p:nvSpPr>
        <p:spPr/>
        <p:txBody>
          <a:bodyPr>
            <a:noAutofit/>
          </a:bodyPr>
          <a:lstStyle/>
          <a:p>
            <a:pPr>
              <a:lnSpc>
                <a:spcPts val="2100"/>
              </a:lnSpc>
            </a:pPr>
            <a:r>
              <a:rPr lang="en-ZA" b="0" dirty="0" smtClean="0"/>
              <a:t>All are “gathered” back to the camp for the same purpose – to influence, educate and serve those who are of a “</a:t>
            </a:r>
            <a:r>
              <a:rPr lang="en-ZA" b="0" i="1" dirty="0" smtClean="0"/>
              <a:t>fleshly” </a:t>
            </a:r>
            <a:r>
              <a:rPr lang="en-ZA" b="0" dirty="0" smtClean="0"/>
              <a:t>attitude by bringing the </a:t>
            </a:r>
            <a:r>
              <a:rPr lang="en-ZA" b="0" i="1" dirty="0" smtClean="0"/>
              <a:t>“spirit of prophecy” </a:t>
            </a:r>
            <a:r>
              <a:rPr lang="en-ZA" b="0" dirty="0" smtClean="0"/>
              <a:t>to them. </a:t>
            </a:r>
            <a:r>
              <a:rPr lang="en-ZA" i="1" dirty="0" smtClean="0">
                <a:solidFill>
                  <a:srgbClr val="004821"/>
                </a:solidFill>
              </a:rPr>
              <a:t>..Worship Elohim! For the witness of </a:t>
            </a:r>
            <a:r>
              <a:rPr lang="he-IL" i="1" dirty="0" smtClean="0">
                <a:solidFill>
                  <a:srgbClr val="004821"/>
                </a:solidFill>
              </a:rPr>
              <a:t>יהושע</a:t>
            </a:r>
            <a:r>
              <a:rPr lang="en-ZA" i="1" dirty="0" smtClean="0">
                <a:solidFill>
                  <a:srgbClr val="004821"/>
                </a:solidFill>
              </a:rPr>
              <a:t> is the spirit of prophecy.” </a:t>
            </a:r>
            <a:r>
              <a:rPr lang="en-US" b="1" i="1" dirty="0" smtClean="0">
                <a:solidFill>
                  <a:srgbClr val="004821"/>
                </a:solidFill>
              </a:rPr>
              <a:t>(Revelation 19:10)</a:t>
            </a:r>
          </a:p>
          <a:p>
            <a:pPr>
              <a:lnSpc>
                <a:spcPts val="2100"/>
              </a:lnSpc>
            </a:pPr>
            <a:r>
              <a:rPr lang="en-ZA" b="0" dirty="0" smtClean="0"/>
              <a:t>The “</a:t>
            </a:r>
            <a:r>
              <a:rPr lang="en-ZA" b="0" i="1" dirty="0" smtClean="0"/>
              <a:t>harvest of souls”, </a:t>
            </a:r>
            <a:r>
              <a:rPr lang="en-ZA" b="0" dirty="0" smtClean="0"/>
              <a:t>pointed to by the concepts of “</a:t>
            </a:r>
            <a:r>
              <a:rPr lang="en-ZA" b="0" i="1" dirty="0" smtClean="0"/>
              <a:t>gathering</a:t>
            </a:r>
            <a:r>
              <a:rPr lang="en-ZA" b="0" dirty="0" smtClean="0"/>
              <a:t>” (</a:t>
            </a:r>
            <a:r>
              <a:rPr lang="en-ZA" b="0" dirty="0" err="1" smtClean="0"/>
              <a:t>asaf</a:t>
            </a:r>
            <a:r>
              <a:rPr lang="en-ZA" b="0" dirty="0" smtClean="0"/>
              <a:t>) and </a:t>
            </a:r>
            <a:r>
              <a:rPr lang="en-ZA" b="0" i="1" dirty="0" smtClean="0"/>
              <a:t>“spirit” </a:t>
            </a:r>
            <a:r>
              <a:rPr lang="en-ZA" b="0" dirty="0" smtClean="0"/>
              <a:t>is seen in the Feast of </a:t>
            </a:r>
            <a:r>
              <a:rPr lang="en-ZA" b="0" dirty="0" err="1" smtClean="0"/>
              <a:t>Sukkot</a:t>
            </a:r>
            <a:r>
              <a:rPr lang="en-ZA" b="0" dirty="0" smtClean="0"/>
              <a:t>, called …the Feast of </a:t>
            </a:r>
            <a:r>
              <a:rPr lang="en-ZA" b="0" i="1" dirty="0" smtClean="0"/>
              <a:t>“Ingathering”</a:t>
            </a:r>
            <a:r>
              <a:rPr lang="en-ZA" b="0" dirty="0" smtClean="0"/>
              <a:t>:</a:t>
            </a:r>
          </a:p>
          <a:p>
            <a:pPr algn="ctr">
              <a:lnSpc>
                <a:spcPts val="2100"/>
              </a:lnSpc>
            </a:pPr>
            <a:r>
              <a:rPr lang="en-ZA" i="1" dirty="0" smtClean="0">
                <a:solidFill>
                  <a:srgbClr val="004821"/>
                </a:solidFill>
              </a:rPr>
              <a:t>..and the Festival of the Ingathering at the outgoing of the year, when you have gathered in the fruit of your labours from the field. (Exodus 23:16)</a:t>
            </a:r>
          </a:p>
          <a:p>
            <a:pPr>
              <a:lnSpc>
                <a:spcPts val="2100"/>
              </a:lnSpc>
            </a:pPr>
            <a:r>
              <a:rPr lang="en-ZA" b="0" dirty="0" smtClean="0"/>
              <a:t>It is </a:t>
            </a:r>
            <a:r>
              <a:rPr lang="he-IL" dirty="0" smtClean="0"/>
              <a:t>יהוה</a:t>
            </a:r>
            <a:r>
              <a:rPr lang="en-ZA" b="0" dirty="0" smtClean="0"/>
              <a:t>’s intention to “</a:t>
            </a:r>
            <a:r>
              <a:rPr lang="en-ZA" b="0" i="1" dirty="0" smtClean="0"/>
              <a:t>gather”</a:t>
            </a:r>
            <a:r>
              <a:rPr lang="en-ZA" b="0" dirty="0" smtClean="0"/>
              <a:t> (</a:t>
            </a:r>
            <a:r>
              <a:rPr lang="en-ZA" b="0" dirty="0" err="1" smtClean="0"/>
              <a:t>asaf</a:t>
            </a:r>
            <a:r>
              <a:rPr lang="en-ZA" b="0" dirty="0" smtClean="0"/>
              <a:t>) His people, despite their longing for “</a:t>
            </a:r>
            <a:r>
              <a:rPr lang="en-ZA" b="0" i="1" dirty="0" smtClean="0"/>
              <a:t>flesh</a:t>
            </a:r>
            <a:r>
              <a:rPr lang="en-ZA" b="0" dirty="0" smtClean="0"/>
              <a:t>”. He will even give them what they want…more </a:t>
            </a:r>
            <a:r>
              <a:rPr lang="en-ZA" b="0" i="1" dirty="0" smtClean="0"/>
              <a:t>“flesh”. </a:t>
            </a:r>
            <a:r>
              <a:rPr lang="en-ZA" b="0" dirty="0" smtClean="0"/>
              <a:t>He will position His representatives in the midst of His people to spread more of the </a:t>
            </a:r>
            <a:r>
              <a:rPr lang="en-ZA" b="0" i="1" dirty="0" smtClean="0"/>
              <a:t>“spirit” </a:t>
            </a:r>
            <a:r>
              <a:rPr lang="en-ZA" b="0" dirty="0" smtClean="0"/>
              <a:t>of Moshe/Torah/</a:t>
            </a:r>
            <a:r>
              <a:rPr lang="he-IL" dirty="0" smtClean="0"/>
              <a:t> יהושע</a:t>
            </a:r>
            <a:r>
              <a:rPr lang="en-ZA" b="0" dirty="0" smtClean="0"/>
              <a:t>. Others, like </a:t>
            </a:r>
            <a:r>
              <a:rPr lang="en-ZA" b="0" dirty="0" err="1" smtClean="0"/>
              <a:t>Eldad</a:t>
            </a:r>
            <a:r>
              <a:rPr lang="en-ZA" b="0" dirty="0" smtClean="0"/>
              <a:t> and </a:t>
            </a:r>
            <a:r>
              <a:rPr lang="en-ZA" b="0" dirty="0" err="1" smtClean="0"/>
              <a:t>Medad</a:t>
            </a:r>
            <a:r>
              <a:rPr lang="en-ZA" b="0" dirty="0" smtClean="0"/>
              <a:t>, whose names mean </a:t>
            </a:r>
            <a:r>
              <a:rPr lang="en-ZA" b="0" i="1" dirty="0" smtClean="0"/>
              <a:t>“El has loved”</a:t>
            </a:r>
            <a:r>
              <a:rPr lang="en-ZA" b="0" dirty="0" smtClean="0"/>
              <a:t> and “</a:t>
            </a:r>
            <a:r>
              <a:rPr lang="en-ZA" b="0" i="1" dirty="0" smtClean="0"/>
              <a:t>loving”</a:t>
            </a:r>
            <a:r>
              <a:rPr lang="en-ZA" b="0" dirty="0" smtClean="0"/>
              <a:t>, will also catch the “spirit”. This is all part of the “gathering” (</a:t>
            </a:r>
            <a:r>
              <a:rPr lang="en-ZA" b="0" dirty="0" err="1" smtClean="0"/>
              <a:t>asaf</a:t>
            </a:r>
            <a:r>
              <a:rPr lang="en-ZA" b="0" dirty="0" smtClean="0"/>
              <a:t>) process which culminates at the Feast of </a:t>
            </a:r>
            <a:r>
              <a:rPr lang="en-ZA" b="0" i="1" dirty="0" smtClean="0"/>
              <a:t>“Ingathering” </a:t>
            </a:r>
            <a:r>
              <a:rPr lang="en-ZA" b="0" dirty="0" smtClean="0"/>
              <a:t>(</a:t>
            </a:r>
            <a:r>
              <a:rPr lang="en-ZA" b="0" dirty="0" err="1" smtClean="0"/>
              <a:t>asaf</a:t>
            </a:r>
            <a:r>
              <a:rPr lang="en-ZA" b="0" dirty="0" smtClean="0"/>
              <a:t>).</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49</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WORD</a:t>
            </a:r>
            <a:endParaRPr lang="en-ZA" dirty="0"/>
          </a:p>
        </p:txBody>
      </p:sp>
      <p:sp>
        <p:nvSpPr>
          <p:cNvPr id="3" name="Content Placeholder 2"/>
          <p:cNvSpPr>
            <a:spLocks noGrp="1"/>
          </p:cNvSpPr>
          <p:nvPr>
            <p:ph idx="1"/>
          </p:nvPr>
        </p:nvSpPr>
        <p:spPr/>
        <p:txBody>
          <a:bodyPr>
            <a:normAutofit/>
          </a:bodyPr>
          <a:lstStyle/>
          <a:p>
            <a:r>
              <a:rPr lang="en-ZA" dirty="0" smtClean="0"/>
              <a:t>The Word of</a:t>
            </a:r>
            <a:r>
              <a:rPr lang="he-IL" dirty="0" smtClean="0"/>
              <a:t>יהוה </a:t>
            </a:r>
            <a:r>
              <a:rPr lang="en-ZA" dirty="0" smtClean="0"/>
              <a:t> is our assurance. As we follow His commandments  </a:t>
            </a:r>
            <a:r>
              <a:rPr lang="he-IL" dirty="0" smtClean="0"/>
              <a:t>יהוה</a:t>
            </a:r>
            <a:r>
              <a:rPr lang="en-ZA" dirty="0" smtClean="0"/>
              <a:t> continues to open our eyes to understand them. We must do this without complaining or questioning His authority. </a:t>
            </a:r>
          </a:p>
          <a:p>
            <a:r>
              <a:rPr lang="en-ZA" dirty="0" smtClean="0"/>
              <a:t>In this week’s </a:t>
            </a:r>
            <a:r>
              <a:rPr lang="en-ZA" dirty="0" err="1" smtClean="0"/>
              <a:t>Parsha</a:t>
            </a:r>
            <a:r>
              <a:rPr lang="en-ZA" dirty="0" smtClean="0"/>
              <a:t>, we will see many of the last minute instructions given to the Israelites before they leave Mt. Sinai and head for the Promised Land. Sadly, they were not able to uncompromisingly follow the One who had redeemed them from Egypt and betrothed them at Mt. Sinai. Will we study their experiences and learn from their mistakes?</a:t>
            </a:r>
          </a:p>
          <a:p>
            <a:pPr algn="ctr"/>
            <a:r>
              <a:rPr lang="en-ZA" i="1" dirty="0" smtClean="0">
                <a:solidFill>
                  <a:srgbClr val="004821"/>
                </a:solidFill>
              </a:rPr>
              <a:t>And all these came upon them as examples, and they were written as a warning to us, on whom the ends of the ages have come, so that he who thinks he stands, let him take heed lest he fall. </a:t>
            </a:r>
            <a:r>
              <a:rPr lang="en-ZA" b="1" i="1" dirty="0" smtClean="0">
                <a:solidFill>
                  <a:srgbClr val="004821"/>
                </a:solidFill>
              </a:rPr>
              <a:t>(1 Corinthians 10:11-12)</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FLESH AND SPIRIT</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“That which has been born of the flesh is flesh, and that which has been born of the Spirit is spirit</a:t>
            </a:r>
            <a:r>
              <a:rPr lang="en-ZA" b="1" i="1" dirty="0" smtClean="0">
                <a:solidFill>
                  <a:srgbClr val="004821"/>
                </a:solidFill>
              </a:rPr>
              <a:t>. (John 3:6)</a:t>
            </a:r>
          </a:p>
          <a:p>
            <a:pPr algn="ctr"/>
            <a:endParaRPr lang="en-ZA" i="1" dirty="0" smtClean="0">
              <a:solidFill>
                <a:srgbClr val="004821"/>
              </a:solidFill>
            </a:endParaRPr>
          </a:p>
          <a:p>
            <a:pPr algn="ctr"/>
            <a:r>
              <a:rPr lang="en-ZA" i="1" dirty="0" smtClean="0">
                <a:solidFill>
                  <a:srgbClr val="004821"/>
                </a:solidFill>
              </a:rPr>
              <a:t>“It is the Spirit that gives life, the flesh does not profit at all. The words that I speak to you are Spirit and are life. </a:t>
            </a:r>
            <a:r>
              <a:rPr lang="en-ZA" b="1" i="1" dirty="0" smtClean="0">
                <a:solidFill>
                  <a:srgbClr val="004821"/>
                </a:solidFill>
              </a:rPr>
              <a:t>(John 6:63)</a:t>
            </a:r>
          </a:p>
          <a:p>
            <a:pPr algn="ctr"/>
            <a:endParaRPr lang="en-ZA" i="1" dirty="0" smtClean="0">
              <a:solidFill>
                <a:srgbClr val="004821"/>
              </a:solidFill>
            </a:endParaRPr>
          </a:p>
          <a:p>
            <a:pPr algn="ctr"/>
            <a:r>
              <a:rPr lang="en-ZA" i="1" dirty="0" smtClean="0">
                <a:solidFill>
                  <a:srgbClr val="004821"/>
                </a:solidFill>
              </a:rPr>
              <a:t>For those who live according to the flesh set their minds on the matters of the flesh, but those who live according to the Spirit, the matters of the Spirit. For the mind of the flesh is death, but the mind of the Spirit is life and peace. Because the mind of the flesh is enmity towards Elohim, for it does not subject itself  to the Torah of Elohim, neither indeed is it able, and those who are in the flesh are unable to please Elohim. </a:t>
            </a:r>
          </a:p>
          <a:p>
            <a:pPr algn="ctr"/>
            <a:r>
              <a:rPr lang="en-ZA" b="1" i="1" dirty="0" smtClean="0">
                <a:solidFill>
                  <a:srgbClr val="004821"/>
                </a:solidFill>
              </a:rPr>
              <a:t>(Romans 8:5-8)</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50</a:t>
            </a:fld>
            <a:endParaRPr lang="en-ZA"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CONCLUSION</a:t>
            </a:r>
            <a:endParaRPr lang="en-ZA" dirty="0"/>
          </a:p>
        </p:txBody>
      </p:sp>
      <p:sp>
        <p:nvSpPr>
          <p:cNvPr id="3" name="Content Placeholder 2"/>
          <p:cNvSpPr>
            <a:spLocks noGrp="1"/>
          </p:cNvSpPr>
          <p:nvPr>
            <p:ph idx="1"/>
          </p:nvPr>
        </p:nvSpPr>
        <p:spPr>
          <a:xfrm>
            <a:off x="457200" y="1600200"/>
            <a:ext cx="8229600" cy="5257800"/>
          </a:xfrm>
        </p:spPr>
        <p:txBody>
          <a:bodyPr>
            <a:normAutofit fontScale="92500" lnSpcReduction="20000"/>
          </a:bodyPr>
          <a:lstStyle/>
          <a:p>
            <a:r>
              <a:rPr lang="en-ZA" sz="2600" b="0" dirty="0" smtClean="0"/>
              <a:t>If we look at a different interpretation of </a:t>
            </a:r>
            <a:r>
              <a:rPr lang="en-ZA" sz="2600" b="0" i="1" dirty="0" smtClean="0"/>
              <a:t>“free”, (“not to have any moral obligations”. </a:t>
            </a:r>
            <a:r>
              <a:rPr lang="en-ZA" sz="2600" b="0" dirty="0" smtClean="0"/>
              <a:t>We see that for the Israelites nothing was free, even straw could be obtained only by hard labour! They were free only of mitzvoth, for in those days they did not worry about the laws of the Torah. </a:t>
            </a:r>
          </a:p>
          <a:p>
            <a:r>
              <a:rPr lang="en-ZA" sz="2600" b="0" dirty="0" smtClean="0">
                <a:solidFill>
                  <a:srgbClr val="C00000"/>
                </a:solidFill>
              </a:rPr>
              <a:t>As it was with Israel, so it is with the Body of Messiah today. Whenever there is a revival, or a restoration movement of Spirit and Truth, that has been "trumpeted" forward, there will be a </a:t>
            </a:r>
            <a:r>
              <a:rPr lang="en-ZA" sz="2600" b="0" i="1" dirty="0" smtClean="0">
                <a:solidFill>
                  <a:srgbClr val="C00000"/>
                </a:solidFill>
              </a:rPr>
              <a:t>mixed multitude </a:t>
            </a:r>
            <a:r>
              <a:rPr lang="en-ZA" sz="2600" b="0" dirty="0" smtClean="0">
                <a:solidFill>
                  <a:srgbClr val="C00000"/>
                </a:solidFill>
              </a:rPr>
              <a:t>involved. The wheat and the tares are going to grow together until the end of the age. </a:t>
            </a:r>
          </a:p>
          <a:p>
            <a:r>
              <a:rPr lang="en-ZA" sz="2600" b="0" dirty="0" smtClean="0"/>
              <a:t>The </a:t>
            </a:r>
            <a:r>
              <a:rPr lang="en-ZA" sz="2600" b="0" i="1" dirty="0" smtClean="0"/>
              <a:t>“Spirit” </a:t>
            </a:r>
            <a:r>
              <a:rPr lang="en-ZA" sz="2600" b="0" dirty="0" smtClean="0"/>
              <a:t>will prevail over the </a:t>
            </a:r>
            <a:r>
              <a:rPr lang="en-ZA" sz="2600" b="0" i="1" dirty="0" smtClean="0"/>
              <a:t>“flesh” </a:t>
            </a:r>
            <a:r>
              <a:rPr lang="en-ZA" sz="2600" b="0" dirty="0" smtClean="0"/>
              <a:t>and we will see this in the final </a:t>
            </a:r>
            <a:r>
              <a:rPr lang="en-ZA" sz="2600" b="0" i="1" dirty="0" smtClean="0"/>
              <a:t>“gathering” </a:t>
            </a:r>
            <a:r>
              <a:rPr lang="en-ZA" sz="2600" b="0" dirty="0" smtClean="0"/>
              <a:t>(</a:t>
            </a:r>
            <a:r>
              <a:rPr lang="en-ZA" sz="2600" b="0" dirty="0" err="1" smtClean="0"/>
              <a:t>asaf</a:t>
            </a:r>
            <a:r>
              <a:rPr lang="en-ZA" sz="2600" b="0" dirty="0" smtClean="0"/>
              <a:t>) when the desire will not be for the </a:t>
            </a:r>
            <a:r>
              <a:rPr lang="en-ZA" sz="2600" b="0" i="1" dirty="0" smtClean="0"/>
              <a:t>“flesh”/</a:t>
            </a:r>
            <a:r>
              <a:rPr lang="en-ZA" sz="2600" b="0" dirty="0" smtClean="0"/>
              <a:t>meat, but for the </a:t>
            </a:r>
            <a:r>
              <a:rPr lang="en-ZA" sz="2600" b="0" i="1" dirty="0" smtClean="0"/>
              <a:t>“water of life”!</a:t>
            </a:r>
          </a:p>
          <a:p>
            <a:pPr algn="ctr"/>
            <a:r>
              <a:rPr lang="en-ZA" sz="2600" i="1" dirty="0" smtClean="0">
                <a:solidFill>
                  <a:srgbClr val="004821"/>
                </a:solidFill>
              </a:rPr>
              <a:t>And the Spirit and the bride say, “Come!” And he who hears, let him say, “Come!” And he who thirsts, come! And he who desires it, take the water of life without paying! </a:t>
            </a:r>
            <a:r>
              <a:rPr lang="en-ZA" sz="2600" b="1" i="1" dirty="0" smtClean="0">
                <a:solidFill>
                  <a:srgbClr val="004821"/>
                </a:solidFill>
              </a:rPr>
              <a:t>(Revelation 22:17)</a:t>
            </a:r>
          </a:p>
          <a:p>
            <a:endParaRPr lang="en-ZA" dirty="0" smtClean="0"/>
          </a:p>
          <a:p>
            <a:endParaRPr lang="en-ZA" dirty="0" smtClean="0"/>
          </a:p>
          <a:p>
            <a:endParaRPr lang="en-ZA" sz="2400" b="0" dirty="0" smtClean="0">
              <a:solidFill>
                <a:srgbClr val="FF0000"/>
              </a:solidFill>
            </a:endParaRPr>
          </a:p>
          <a:p>
            <a:endParaRPr lang="en-ZA" b="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MENORAH</a:t>
            </a:r>
            <a:endParaRPr lang="en-ZA" dirty="0"/>
          </a:p>
        </p:txBody>
      </p:sp>
      <p:sp>
        <p:nvSpPr>
          <p:cNvPr id="3" name="Content Placeholder 2"/>
          <p:cNvSpPr>
            <a:spLocks noGrp="1"/>
          </p:cNvSpPr>
          <p:nvPr>
            <p:ph idx="1"/>
          </p:nvPr>
        </p:nvSpPr>
        <p:spPr>
          <a:xfrm>
            <a:off x="323528" y="1600200"/>
            <a:ext cx="8568952" cy="5257800"/>
          </a:xfrm>
        </p:spPr>
        <p:txBody>
          <a:bodyPr>
            <a:noAutofit/>
          </a:bodyPr>
          <a:lstStyle/>
          <a:p>
            <a:pPr algn="ct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saying, “Speak to </a:t>
            </a:r>
            <a:r>
              <a:rPr lang="en-ZA" i="1" dirty="0" err="1" smtClean="0">
                <a:solidFill>
                  <a:srgbClr val="004821"/>
                </a:solidFill>
              </a:rPr>
              <a:t>Aharon</a:t>
            </a:r>
            <a:r>
              <a:rPr lang="en-ZA" i="1" dirty="0" smtClean="0">
                <a:solidFill>
                  <a:srgbClr val="004821"/>
                </a:solidFill>
              </a:rPr>
              <a:t>, and say to him, ‘When you set up the lamps, let the seven lamps give light in front of the </a:t>
            </a:r>
            <a:r>
              <a:rPr lang="en-ZA" i="1" dirty="0" err="1" smtClean="0">
                <a:solidFill>
                  <a:srgbClr val="004821"/>
                </a:solidFill>
              </a:rPr>
              <a:t>lampstand</a:t>
            </a:r>
            <a:r>
              <a:rPr lang="en-ZA" i="1" dirty="0" smtClean="0">
                <a:solidFill>
                  <a:srgbClr val="004821"/>
                </a:solidFill>
              </a:rPr>
              <a:t>.’ ” And </a:t>
            </a:r>
            <a:r>
              <a:rPr lang="en-ZA" i="1" dirty="0" err="1" smtClean="0">
                <a:solidFill>
                  <a:srgbClr val="004821"/>
                </a:solidFill>
              </a:rPr>
              <a:t>Aharon</a:t>
            </a:r>
            <a:r>
              <a:rPr lang="en-ZA" i="1" dirty="0" smtClean="0">
                <a:solidFill>
                  <a:srgbClr val="004821"/>
                </a:solidFill>
              </a:rPr>
              <a:t> did so. He set up the lamps to face toward the front of the </a:t>
            </a:r>
            <a:r>
              <a:rPr lang="en-ZA" i="1" dirty="0" err="1" smtClean="0">
                <a:solidFill>
                  <a:srgbClr val="004821"/>
                </a:solidFill>
              </a:rPr>
              <a:t>lampstand</a:t>
            </a:r>
            <a:r>
              <a:rPr lang="en-ZA" i="1" dirty="0" smtClean="0">
                <a:solidFill>
                  <a:srgbClr val="004821"/>
                </a:solidFill>
              </a:rPr>
              <a:t>, as </a:t>
            </a:r>
            <a:r>
              <a:rPr lang="he-IL" i="1" dirty="0" smtClean="0">
                <a:solidFill>
                  <a:srgbClr val="004821"/>
                </a:solidFill>
              </a:rPr>
              <a:t>יהוה</a:t>
            </a:r>
            <a:r>
              <a:rPr lang="en-ZA" i="1" dirty="0" smtClean="0">
                <a:solidFill>
                  <a:srgbClr val="004821"/>
                </a:solidFill>
              </a:rPr>
              <a:t> commanded </a:t>
            </a:r>
            <a:r>
              <a:rPr lang="en-ZA" i="1" dirty="0" err="1" smtClean="0">
                <a:solidFill>
                  <a:srgbClr val="004821"/>
                </a:solidFill>
              </a:rPr>
              <a:t>Mosheh</a:t>
            </a:r>
            <a:r>
              <a:rPr lang="en-ZA" i="1" dirty="0" smtClean="0">
                <a:solidFill>
                  <a:srgbClr val="004821"/>
                </a:solidFill>
              </a:rPr>
              <a:t>. And this is the work of the </a:t>
            </a:r>
            <a:r>
              <a:rPr lang="en-ZA" i="1" dirty="0" err="1" smtClean="0">
                <a:solidFill>
                  <a:srgbClr val="004821"/>
                </a:solidFill>
              </a:rPr>
              <a:t>lampstand</a:t>
            </a:r>
            <a:r>
              <a:rPr lang="en-ZA" i="1" dirty="0" smtClean="0">
                <a:solidFill>
                  <a:srgbClr val="004821"/>
                </a:solidFill>
              </a:rPr>
              <a:t>: beaten work of gold, from its base to its blossoms it is beaten work. According to the pattern which </a:t>
            </a:r>
            <a:r>
              <a:rPr lang="he-IL" i="1" dirty="0" smtClean="0">
                <a:solidFill>
                  <a:srgbClr val="004821"/>
                </a:solidFill>
              </a:rPr>
              <a:t>יהוה</a:t>
            </a:r>
            <a:r>
              <a:rPr lang="en-ZA" i="1" dirty="0" smtClean="0">
                <a:solidFill>
                  <a:srgbClr val="004821"/>
                </a:solidFill>
              </a:rPr>
              <a:t> had shown </a:t>
            </a:r>
            <a:r>
              <a:rPr lang="en-ZA" i="1" dirty="0" err="1" smtClean="0">
                <a:solidFill>
                  <a:srgbClr val="004821"/>
                </a:solidFill>
              </a:rPr>
              <a:t>Mosheh</a:t>
            </a:r>
            <a:r>
              <a:rPr lang="en-ZA" i="1" dirty="0" smtClean="0">
                <a:solidFill>
                  <a:srgbClr val="004821"/>
                </a:solidFill>
              </a:rPr>
              <a:t>, so he made the </a:t>
            </a:r>
            <a:r>
              <a:rPr lang="en-ZA" i="1" dirty="0" err="1" smtClean="0">
                <a:solidFill>
                  <a:srgbClr val="004821"/>
                </a:solidFill>
              </a:rPr>
              <a:t>lampstand</a:t>
            </a:r>
            <a:r>
              <a:rPr lang="en-ZA" i="1" dirty="0" smtClean="0">
                <a:solidFill>
                  <a:srgbClr val="004821"/>
                </a:solidFill>
              </a:rPr>
              <a:t>. </a:t>
            </a:r>
            <a:r>
              <a:rPr lang="en-US" b="1" i="1" dirty="0" smtClean="0">
                <a:solidFill>
                  <a:srgbClr val="004821"/>
                </a:solidFill>
              </a:rPr>
              <a:t>(Numbers 8:1-4)</a:t>
            </a:r>
          </a:p>
          <a:p>
            <a:endParaRPr lang="en-US" dirty="0" smtClean="0"/>
          </a:p>
          <a:p>
            <a:endParaRPr lang="en-ZA" sz="2400" dirty="0" smtClean="0"/>
          </a:p>
          <a:p>
            <a:endParaRPr lang="en-ZA" sz="2400" dirty="0" smtClean="0"/>
          </a:p>
        </p:txBody>
      </p:sp>
      <p:pic>
        <p:nvPicPr>
          <p:cNvPr id="4" name="Picture 3" descr="http://www.ancientlamps.com/jerusalem.gif"/>
          <p:cNvPicPr/>
          <p:nvPr/>
        </p:nvPicPr>
        <p:blipFill>
          <a:blip r:embed="rId2" cstate="print"/>
          <a:srcRect/>
          <a:stretch>
            <a:fillRect/>
          </a:stretch>
        </p:blipFill>
        <p:spPr bwMode="auto">
          <a:xfrm rot="5400000">
            <a:off x="5983766" y="4033458"/>
            <a:ext cx="2073012" cy="3024336"/>
          </a:xfrm>
          <a:prstGeom prst="rect">
            <a:avLst/>
          </a:prstGeom>
          <a:noFill/>
          <a:ln w="9525">
            <a:noFill/>
            <a:miter lim="800000"/>
            <a:headEnd/>
            <a:tailEnd/>
          </a:ln>
        </p:spPr>
      </p:pic>
      <p:pic>
        <p:nvPicPr>
          <p:cNvPr id="5" name="Picture 4" descr="http://www.ancientlamps.com/cannan.gif"/>
          <p:cNvPicPr/>
          <p:nvPr/>
        </p:nvPicPr>
        <p:blipFill>
          <a:blip r:embed="rId3" cstate="print"/>
          <a:srcRect/>
          <a:stretch>
            <a:fillRect/>
          </a:stretch>
        </p:blipFill>
        <p:spPr bwMode="auto">
          <a:xfrm rot="5400000">
            <a:off x="1187624" y="4293096"/>
            <a:ext cx="1944216" cy="252028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BE’HAALOTECHA</a:t>
            </a:r>
            <a:endParaRPr lang="en-ZA" dirty="0"/>
          </a:p>
        </p:txBody>
      </p:sp>
      <p:sp>
        <p:nvSpPr>
          <p:cNvPr id="3" name="Content Placeholder 2"/>
          <p:cNvSpPr>
            <a:spLocks noGrp="1"/>
          </p:cNvSpPr>
          <p:nvPr>
            <p:ph idx="1"/>
          </p:nvPr>
        </p:nvSpPr>
        <p:spPr/>
        <p:txBody>
          <a:bodyPr>
            <a:noAutofit/>
          </a:bodyPr>
          <a:lstStyle/>
          <a:p>
            <a:pPr>
              <a:lnSpc>
                <a:spcPts val="2400"/>
              </a:lnSpc>
            </a:pPr>
            <a:r>
              <a:rPr lang="en-ZA" dirty="0" smtClean="0"/>
              <a:t>The name of our Torah reading….</a:t>
            </a:r>
            <a:r>
              <a:rPr lang="en-ZA" i="1" dirty="0" err="1" smtClean="0"/>
              <a:t>Be’HaAlotecha</a:t>
            </a:r>
            <a:r>
              <a:rPr lang="en-ZA" i="1" dirty="0" smtClean="0"/>
              <a:t> </a:t>
            </a:r>
            <a:r>
              <a:rPr lang="en-ZA" dirty="0" smtClean="0"/>
              <a:t> verse 2 translates as </a:t>
            </a:r>
            <a:r>
              <a:rPr lang="en-ZA" i="1" dirty="0" smtClean="0"/>
              <a:t>“in the lifting up”. </a:t>
            </a:r>
          </a:p>
          <a:p>
            <a:pPr>
              <a:lnSpc>
                <a:spcPts val="2400"/>
              </a:lnSpc>
            </a:pPr>
            <a:r>
              <a:rPr lang="en-ZA" dirty="0" smtClean="0"/>
              <a:t>To consider what it really means when you look at its root – </a:t>
            </a:r>
            <a:r>
              <a:rPr lang="en-ZA" i="1" dirty="0" err="1" smtClean="0"/>
              <a:t>alah</a:t>
            </a:r>
            <a:r>
              <a:rPr lang="en-ZA" dirty="0" smtClean="0"/>
              <a:t>  – which has the meaning of “</a:t>
            </a:r>
            <a:r>
              <a:rPr lang="en-ZA" i="1" dirty="0" smtClean="0"/>
              <a:t>to go up” </a:t>
            </a:r>
            <a:r>
              <a:rPr lang="en-ZA" dirty="0" smtClean="0"/>
              <a:t>or </a:t>
            </a:r>
            <a:r>
              <a:rPr lang="en-ZA" i="1" dirty="0" smtClean="0"/>
              <a:t>“to ascend”. </a:t>
            </a:r>
            <a:r>
              <a:rPr lang="en-ZA" dirty="0" smtClean="0"/>
              <a:t>This is the same word that is used when speaking of </a:t>
            </a:r>
            <a:r>
              <a:rPr lang="en-ZA" i="1" dirty="0" smtClean="0"/>
              <a:t>“going up to Jerusalem” </a:t>
            </a:r>
            <a:r>
              <a:rPr lang="en-ZA" dirty="0" smtClean="0"/>
              <a:t>and also the root of the phrase </a:t>
            </a:r>
            <a:r>
              <a:rPr lang="en-ZA" i="1" dirty="0" smtClean="0"/>
              <a:t>“to make </a:t>
            </a:r>
            <a:r>
              <a:rPr lang="en-ZA" i="1" dirty="0" err="1" smtClean="0"/>
              <a:t>aliyah</a:t>
            </a:r>
            <a:r>
              <a:rPr lang="en-ZA" i="1" dirty="0" smtClean="0"/>
              <a:t>” </a:t>
            </a:r>
            <a:r>
              <a:rPr lang="en-ZA" dirty="0" smtClean="0"/>
              <a:t>for those who immigrate to Israel. Another related word is </a:t>
            </a:r>
            <a:r>
              <a:rPr lang="en-ZA" dirty="0" err="1" smtClean="0"/>
              <a:t>olah</a:t>
            </a:r>
            <a:r>
              <a:rPr lang="en-ZA" dirty="0" smtClean="0"/>
              <a:t>, which you can see contains the same Hebrew consonants . The </a:t>
            </a:r>
            <a:r>
              <a:rPr lang="en-ZA" dirty="0" err="1" smtClean="0"/>
              <a:t>olah</a:t>
            </a:r>
            <a:r>
              <a:rPr lang="en-ZA" dirty="0" smtClean="0"/>
              <a:t> was the burnt offering which the Apostle Paul also connected to us:</a:t>
            </a:r>
          </a:p>
          <a:p>
            <a:pPr algn="ctr">
              <a:lnSpc>
                <a:spcPts val="2400"/>
              </a:lnSpc>
            </a:pPr>
            <a:r>
              <a:rPr lang="en-ZA" i="1" dirty="0" smtClean="0">
                <a:solidFill>
                  <a:srgbClr val="004821"/>
                </a:solidFill>
              </a:rPr>
              <a:t>I call upon you, therefore, brothers, through the compassion of Elohim, to present your bodies a living offering – set-apart, well-pleasing to Elohim – your reasonable worship. And do not be conformed to this world, but be transformed by the renewing of your mind, so that you prove what is that good and well-pleasing and perfect desire of Elohim. </a:t>
            </a:r>
            <a:r>
              <a:rPr lang="en-ZA" b="1" i="1" dirty="0" smtClean="0">
                <a:solidFill>
                  <a:srgbClr val="004821"/>
                </a:solidFill>
              </a:rPr>
              <a:t>(Romans 12:1-2)</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INSTRUCTIONS</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Now Moses had already received some of these instructions for the menorah back in Exodus 25. In Numbers </a:t>
            </a:r>
            <a:r>
              <a:rPr lang="he-IL" dirty="0" smtClean="0"/>
              <a:t>יהוה</a:t>
            </a:r>
            <a:r>
              <a:rPr lang="en-ZA" dirty="0" smtClean="0"/>
              <a:t> reiterates two commands:</a:t>
            </a:r>
          </a:p>
          <a:p>
            <a:pPr marL="457200" indent="-457200">
              <a:lnSpc>
                <a:spcPts val="2300"/>
              </a:lnSpc>
              <a:buFont typeface="+mj-lt"/>
              <a:buAutoNum type="arabicPeriod"/>
            </a:pPr>
            <a:r>
              <a:rPr lang="en-ZA" i="1" dirty="0" smtClean="0">
                <a:solidFill>
                  <a:schemeClr val="accent5">
                    <a:lumMod val="50000"/>
                  </a:schemeClr>
                </a:solidFill>
              </a:rPr>
              <a:t>That the menorah’s lamps should all be turned in the direction of the main trunk of the menorah (the central stem from which the menorah’s arms extend).</a:t>
            </a:r>
          </a:p>
          <a:p>
            <a:pPr marL="457200" indent="-457200">
              <a:lnSpc>
                <a:spcPts val="2300"/>
              </a:lnSpc>
              <a:buFont typeface="+mj-lt"/>
              <a:buAutoNum type="arabicPeriod"/>
            </a:pPr>
            <a:r>
              <a:rPr lang="en-ZA" i="1" dirty="0" smtClean="0">
                <a:solidFill>
                  <a:schemeClr val="accent5">
                    <a:lumMod val="50000"/>
                  </a:schemeClr>
                </a:solidFill>
              </a:rPr>
              <a:t>That the entire menorah should be hammered out of a single block of gold.</a:t>
            </a:r>
          </a:p>
          <a:p>
            <a:pPr>
              <a:lnSpc>
                <a:spcPts val="2300"/>
              </a:lnSpc>
            </a:pPr>
            <a:r>
              <a:rPr lang="en-ZA" dirty="0" smtClean="0"/>
              <a:t>The menorahs that we are familiar with today may not be accurate according to these instructions. It is possible that the branches containing the six lamps extended forward and upward in what would look like a “V” if viewed from up above. The highest central lamp is called the </a:t>
            </a:r>
            <a:r>
              <a:rPr lang="en-ZA" i="1" dirty="0" smtClean="0"/>
              <a:t>“servant”, </a:t>
            </a:r>
            <a:r>
              <a:rPr lang="en-ZA" dirty="0" smtClean="0"/>
              <a:t>and it is plain to see that this symbolizes</a:t>
            </a:r>
            <a:r>
              <a:rPr lang="he-IL" dirty="0" smtClean="0"/>
              <a:t>יהושע </a:t>
            </a:r>
            <a:r>
              <a:rPr lang="en-ZA" dirty="0" smtClean="0"/>
              <a:t>. As our lights are turned in His direction, it represents our keeping our eyes on the Messiah. It is the entire duty of the lamps to point to the central lamp, i.e. </a:t>
            </a:r>
            <a:r>
              <a:rPr lang="he-IL" dirty="0" smtClean="0"/>
              <a:t>יהושע</a:t>
            </a:r>
            <a:r>
              <a:rPr lang="en-ZA" dirty="0" smtClean="0"/>
              <a:t>.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MENORAH: REPRESENTATION</a:t>
            </a:r>
            <a:endParaRPr lang="en-ZA" dirty="0"/>
          </a:p>
        </p:txBody>
      </p:sp>
      <p:sp>
        <p:nvSpPr>
          <p:cNvPr id="3" name="Content Placeholder 2"/>
          <p:cNvSpPr>
            <a:spLocks noGrp="1"/>
          </p:cNvSpPr>
          <p:nvPr>
            <p:ph idx="1"/>
          </p:nvPr>
        </p:nvSpPr>
        <p:spPr/>
        <p:txBody>
          <a:bodyPr>
            <a:noAutofit/>
          </a:bodyPr>
          <a:lstStyle/>
          <a:p>
            <a:pPr marL="182563" indent="-182563">
              <a:lnSpc>
                <a:spcPts val="2300"/>
              </a:lnSpc>
              <a:buFont typeface="Arial" pitchFamily="34" charset="0"/>
              <a:buChar char="•"/>
            </a:pPr>
            <a:r>
              <a:rPr lang="en-ZA" sz="2400" b="0" dirty="0" smtClean="0"/>
              <a:t>Beaten gold from its base to its blossoms, from its foundation to its fruit; in every way it has been beaten, tested by the love (gold) </a:t>
            </a:r>
            <a:r>
              <a:rPr lang="he-IL" dirty="0" smtClean="0"/>
              <a:t>יהוה</a:t>
            </a:r>
            <a:r>
              <a:rPr lang="en-ZA" sz="2400" b="0" dirty="0" smtClean="0"/>
              <a:t> has for His creation. </a:t>
            </a:r>
          </a:p>
          <a:p>
            <a:pPr marL="182563" indent="-182563" algn="just">
              <a:lnSpc>
                <a:spcPts val="2300"/>
              </a:lnSpc>
              <a:buFont typeface="Arial" pitchFamily="34" charset="0"/>
              <a:buChar char="•"/>
            </a:pPr>
            <a:r>
              <a:rPr lang="en-ZA" sz="2400" b="0" dirty="0" smtClean="0"/>
              <a:t>The Hebrew word “</a:t>
            </a:r>
            <a:r>
              <a:rPr lang="en-ZA" sz="2400" b="0" i="1" dirty="0" smtClean="0"/>
              <a:t>menorah</a:t>
            </a:r>
            <a:r>
              <a:rPr lang="en-ZA" sz="2400" b="0" dirty="0" smtClean="0"/>
              <a:t>” # 4501 comes from the root word “</a:t>
            </a:r>
            <a:r>
              <a:rPr lang="en-ZA" sz="2400" b="0" i="1" dirty="0" err="1" smtClean="0"/>
              <a:t>manowr</a:t>
            </a:r>
            <a:r>
              <a:rPr lang="en-ZA" sz="2400" b="0" dirty="0" smtClean="0"/>
              <a:t>” meaning “</a:t>
            </a:r>
            <a:r>
              <a:rPr lang="en-ZA" sz="2400" b="0" i="1" dirty="0" smtClean="0"/>
              <a:t>beam” or “yoke</a:t>
            </a:r>
            <a:r>
              <a:rPr lang="en-ZA" sz="2400" b="0" dirty="0" smtClean="0"/>
              <a:t>”, as used in ploughing and supporting. So this lamp stand is not the light in and of itself but supports the light or lamps. The numeric value of the letters in </a:t>
            </a:r>
            <a:r>
              <a:rPr lang="en-ZA" sz="2400" b="0" i="1" dirty="0" smtClean="0"/>
              <a:t>“menorah</a:t>
            </a:r>
            <a:r>
              <a:rPr lang="en-ZA" sz="2400" b="0" dirty="0" smtClean="0"/>
              <a:t>” is 301, which equals “</a:t>
            </a:r>
            <a:r>
              <a:rPr lang="en-ZA" sz="2400" b="0" i="1" dirty="0" smtClean="0"/>
              <a:t>ha </a:t>
            </a:r>
            <a:r>
              <a:rPr lang="en-ZA" sz="2400" b="0" i="1" dirty="0" err="1" smtClean="0"/>
              <a:t>Tsuwr</a:t>
            </a:r>
            <a:r>
              <a:rPr lang="en-ZA" sz="2400" b="0" i="1" dirty="0" smtClean="0"/>
              <a:t>” </a:t>
            </a:r>
            <a:r>
              <a:rPr lang="en-ZA" sz="2400" b="0" dirty="0" smtClean="0"/>
              <a:t>or </a:t>
            </a:r>
            <a:r>
              <a:rPr lang="en-ZA" sz="2400" b="0" i="1" dirty="0" smtClean="0"/>
              <a:t>“the Rock”, “</a:t>
            </a:r>
            <a:r>
              <a:rPr lang="en-ZA" sz="2400" b="0" i="1" dirty="0" err="1" smtClean="0"/>
              <a:t>rafacha</a:t>
            </a:r>
            <a:r>
              <a:rPr lang="en-ZA" sz="2400" b="0" dirty="0" smtClean="0"/>
              <a:t>” or </a:t>
            </a:r>
            <a:r>
              <a:rPr lang="en-ZA" sz="2400" b="0" i="1" dirty="0" smtClean="0"/>
              <a:t>“that heals you”. </a:t>
            </a:r>
          </a:p>
          <a:p>
            <a:pPr marL="182563" indent="-182563" algn="just">
              <a:lnSpc>
                <a:spcPts val="2300"/>
              </a:lnSpc>
              <a:buFont typeface="Arial" pitchFamily="34" charset="0"/>
              <a:buChar char="•"/>
            </a:pPr>
            <a:r>
              <a:rPr lang="en-ZA" sz="2400" b="0" dirty="0" smtClean="0"/>
              <a:t>The </a:t>
            </a:r>
            <a:r>
              <a:rPr lang="en-ZA" sz="2400" b="0" i="1" dirty="0" smtClean="0"/>
              <a:t>“lamps” or “</a:t>
            </a:r>
            <a:r>
              <a:rPr lang="en-ZA" sz="2400" b="0" i="1" dirty="0" err="1" smtClean="0"/>
              <a:t>niyr‟ot</a:t>
            </a:r>
            <a:r>
              <a:rPr lang="en-ZA" sz="2400" b="0" dirty="0" smtClean="0"/>
              <a:t>” in the Hebrew means </a:t>
            </a:r>
            <a:r>
              <a:rPr lang="en-ZA" sz="2400" b="0" i="1" dirty="0" smtClean="0"/>
              <a:t>“lamp”, “bearer of light”. </a:t>
            </a:r>
            <a:r>
              <a:rPr lang="en-ZA" sz="2400" b="0" dirty="0" smtClean="0"/>
              <a:t>The numeric value of the letters, as they appear in Torah (</a:t>
            </a:r>
            <a:r>
              <a:rPr lang="en-ZA" sz="2400" b="0" dirty="0" err="1" smtClean="0"/>
              <a:t>niyr‟ot</a:t>
            </a:r>
            <a:r>
              <a:rPr lang="en-ZA" sz="2400" b="0" dirty="0" smtClean="0"/>
              <a:t> or nun-</a:t>
            </a:r>
            <a:r>
              <a:rPr lang="en-ZA" sz="2400" b="0" dirty="0" err="1" smtClean="0"/>
              <a:t>yud</a:t>
            </a:r>
            <a:r>
              <a:rPr lang="en-ZA" sz="2400" b="0" dirty="0" smtClean="0"/>
              <a:t>-</a:t>
            </a:r>
            <a:r>
              <a:rPr lang="en-ZA" sz="2400" b="0" dirty="0" err="1" smtClean="0"/>
              <a:t>reish</a:t>
            </a:r>
            <a:r>
              <a:rPr lang="en-ZA" sz="2400" b="0" dirty="0" smtClean="0"/>
              <a:t>-</a:t>
            </a:r>
            <a:r>
              <a:rPr lang="en-ZA" sz="2400" b="0" dirty="0" err="1" smtClean="0"/>
              <a:t>tav</a:t>
            </a:r>
            <a:r>
              <a:rPr lang="en-ZA" sz="2400" b="0" dirty="0" smtClean="0"/>
              <a:t>) is 660, which also equals </a:t>
            </a:r>
            <a:r>
              <a:rPr lang="en-ZA" sz="2400" b="0" i="1" dirty="0" smtClean="0"/>
              <a:t>“</a:t>
            </a:r>
            <a:r>
              <a:rPr lang="en-ZA" sz="2400" b="0" i="1" dirty="0" err="1" smtClean="0"/>
              <a:t>v‟tehartam</a:t>
            </a:r>
            <a:r>
              <a:rPr lang="en-ZA" sz="2400" b="0" i="1" dirty="0" smtClean="0"/>
              <a:t>” or “and you shall be clean”. </a:t>
            </a:r>
          </a:p>
          <a:p>
            <a:pPr marL="182563" indent="-182563">
              <a:lnSpc>
                <a:spcPts val="2300"/>
              </a:lnSpc>
              <a:buFont typeface="Arial" pitchFamily="34" charset="0"/>
              <a:buChar char="•"/>
            </a:pPr>
            <a:r>
              <a:rPr lang="en-ZA" sz="2400" b="0" dirty="0" smtClean="0"/>
              <a:t>Scripture shows us that the Menorah, and not the cross, is the symbol of </a:t>
            </a:r>
            <a:r>
              <a:rPr lang="he-IL" dirty="0" smtClean="0"/>
              <a:t>יהושע</a:t>
            </a:r>
            <a:r>
              <a:rPr lang="en-ZA" sz="2400" b="0" dirty="0" smtClean="0"/>
              <a:t>’s spiritual body of believers. Revelation 1:12, 20 and 2:1 the seven congregations are symbolized as a seven-branched Menorah! </a:t>
            </a:r>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35997</TotalTime>
  <Words>7576</Words>
  <Application>Microsoft Office PowerPoint</Application>
  <PresentationFormat>On-screen Show (4:3)</PresentationFormat>
  <Paragraphs>368</Paragraphs>
  <Slides>51</Slides>
  <Notes>1</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Slide 1</vt:lpstr>
      <vt:lpstr>RECOGNITION</vt:lpstr>
      <vt:lpstr>BEHA’ALOTCHA -“In your going up.”</vt:lpstr>
      <vt:lpstr>YEARNING FOR THE PAST</vt:lpstr>
      <vt:lpstr>THE WORD</vt:lpstr>
      <vt:lpstr>MENORAH</vt:lpstr>
      <vt:lpstr>BE’HAALOTECHA</vt:lpstr>
      <vt:lpstr>INSTRUCTIONS</vt:lpstr>
      <vt:lpstr>MENORAH: REPRESENTATION</vt:lpstr>
      <vt:lpstr>MENORAH: יהושע</vt:lpstr>
      <vt:lpstr>MENORAH: ZECHARIAH</vt:lpstr>
      <vt:lpstr>MENORAH: TWO WITNESSES</vt:lpstr>
      <vt:lpstr>OUR MENORAH </vt:lpstr>
      <vt:lpstr>ORDINATION OF LEVITES</vt:lpstr>
      <vt:lpstr>TIME OF SERVICE</vt:lpstr>
      <vt:lpstr>COMMENTRY: RABBI AVRAHAM GREENBAUM</vt:lpstr>
      <vt:lpstr>1ST PESACH</vt:lpstr>
      <vt:lpstr>2nd PESACH</vt:lpstr>
      <vt:lpstr>2ND PESACH: NOTES </vt:lpstr>
      <vt:lpstr>CLOUD</vt:lpstr>
      <vt:lpstr>CLOUD: LEADING THE WAY</vt:lpstr>
      <vt:lpstr>CLOUD OF HEAVEN</vt:lpstr>
      <vt:lpstr>CLOUD OF GLORY</vt:lpstr>
      <vt:lpstr>TWO SILVER TRUMPETS</vt:lpstr>
      <vt:lpstr>TWO SILVER TRUMPETS</vt:lpstr>
      <vt:lpstr>WHY THE TRUMPETS</vt:lpstr>
      <vt:lpstr>CAMP LAYOUT</vt:lpstr>
      <vt:lpstr>MOVING INTO THE DESSERT</vt:lpstr>
      <vt:lpstr>HOBAB</vt:lpstr>
      <vt:lpstr>ARISE AND RETURN</vt:lpstr>
      <vt:lpstr>REVERSE NUN</vt:lpstr>
      <vt:lpstr>REVERSE NUN: MEANING</vt:lpstr>
      <vt:lpstr>VALUE OF NUN</vt:lpstr>
      <vt:lpstr>7 PILLARS OF WISDOM</vt:lpstr>
      <vt:lpstr>ANGER OF יהוה</vt:lpstr>
      <vt:lpstr>TWO REASONS</vt:lpstr>
      <vt:lpstr>PEOPLE BEGAN COMPLAINING</vt:lpstr>
      <vt:lpstr>SEVEN WAYS TO MISUSE THE MOUTH</vt:lpstr>
      <vt:lpstr>SEVEN WAYS TO MISUSE THE MOUTH</vt:lpstr>
      <vt:lpstr>FREE FISH</vt:lpstr>
      <vt:lpstr>FREE</vt:lpstr>
      <vt:lpstr>יהוה’s RESPONSE - MOSES</vt:lpstr>
      <vt:lpstr>יהוה’s RESPONSE - PEOPLE</vt:lpstr>
      <vt:lpstr>FIRST MEMORIAL - GREED</vt:lpstr>
      <vt:lpstr>MIRIAM AND AARON</vt:lpstr>
      <vt:lpstr>ASAF</vt:lpstr>
      <vt:lpstr>REAR GUARD</vt:lpstr>
      <vt:lpstr>GIFT OF PROPHECY</vt:lpstr>
      <vt:lpstr>GATHERING THROUGH PROPHECY</vt:lpstr>
      <vt:lpstr>FLESH AND SPIRIT</vt:lpstr>
      <vt:lpstr>CONCLUSION</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Casper Kotze</cp:lastModifiedBy>
  <cp:revision>929</cp:revision>
  <dcterms:created xsi:type="dcterms:W3CDTF">2010-10-31T07:41:47Z</dcterms:created>
  <dcterms:modified xsi:type="dcterms:W3CDTF">2014-03-01T13:27:30Z</dcterms:modified>
</cp:coreProperties>
</file>